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8" r:id="rId2"/>
    <p:sldId id="293" r:id="rId3"/>
    <p:sldId id="295" r:id="rId4"/>
    <p:sldId id="294" r:id="rId5"/>
    <p:sldId id="296" r:id="rId6"/>
    <p:sldId id="297" r:id="rId7"/>
    <p:sldId id="298" r:id="rId8"/>
    <p:sldId id="299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C47C1-D6EC-4ECA-8FFD-355762802607}" type="datetimeFigureOut">
              <a:rPr lang="nb-NO" smtClean="0"/>
              <a:t>01.04.2014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6753F-2D35-4B44-A283-1F02148065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16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B77A-64D2-4719-A12D-5C26D8E761B2}" type="datetime1">
              <a:rPr lang="nb-NO" smtClean="0"/>
              <a:t>01.04.2014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PrePETS Vestnes 15.mars 2014                       Ragnar Enger   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864-29B4-4354-BB1B-00734CDCBBF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FCF4-BDC1-4FE2-AC80-456883C3757A}" type="datetime1">
              <a:rPr lang="nb-NO" smtClean="0"/>
              <a:t>01.04.2014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PrePETS Vestnes 15.mars 2014                       Ragnar Enger   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864-29B4-4354-BB1B-00734CDCBBF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8A7F-8307-45AB-A4CB-5657981254B0}" type="datetime1">
              <a:rPr lang="nb-NO" smtClean="0"/>
              <a:t>01.04.2014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PrePETS Vestnes 15.mars 2014                       Ragnar Enger   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864-29B4-4354-BB1B-00734CDCBBFE}" type="slidenum">
              <a:rPr lang="nb-NO" smtClean="0"/>
              <a:t>‹#›</a:t>
            </a:fld>
            <a:endParaRPr lang="nb-N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BB2-5DFF-48AC-8D3D-538AC44291B0}" type="datetime1">
              <a:rPr lang="nb-NO" smtClean="0"/>
              <a:t>01.04.2014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PrePETS Vestnes 15.mars 2014                       Ragnar Enger   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864-29B4-4354-BB1B-00734CDCBBFE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AA43-CF79-451C-85F1-D544E8387320}" type="datetime1">
              <a:rPr lang="nb-NO" smtClean="0"/>
              <a:t>01.04.2014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PrePETS Vestnes 15.mars 2014                       Ragnar Enger   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864-29B4-4354-BB1B-00734CDCBBF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AA54-025A-4652-B853-8BA797B6EB7A}" type="datetime1">
              <a:rPr lang="nb-NO" smtClean="0"/>
              <a:t>01.04.2014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PrePETS Vestnes 15.mars 2014                       Ragnar Enger   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864-29B4-4354-BB1B-00734CDCBBFE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685F-3A8A-404D-8367-5A87A82D26BD}" type="datetime1">
              <a:rPr lang="nb-NO" smtClean="0"/>
              <a:t>01.04.2014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PrePETS Vestnes 15.mars 2014                       Ragnar Enger   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864-29B4-4354-BB1B-00734CDCBBF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8BF6-8F4A-45DE-952D-F21BC31058D4}" type="datetime1">
              <a:rPr lang="nb-NO" smtClean="0"/>
              <a:t>01.04.2014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PrePETS Vestnes 15.mars 2014                       Ragnar Enger   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864-29B4-4354-BB1B-00734CDCBBF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1986-3010-48BD-AFA7-4078AB28298D}" type="datetime1">
              <a:rPr lang="nb-NO" smtClean="0"/>
              <a:t>01.04.2014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PrePETS Vestnes 15.mars 2014                       Ragnar Enger   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864-29B4-4354-BB1B-00734CDCBBF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BC75-3FCA-452C-896F-8D08C6B0E935}" type="datetime1">
              <a:rPr lang="nb-NO" smtClean="0"/>
              <a:t>01.04.2014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PrePETS Vestnes 15.mars 2014                       Ragnar Enger   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864-29B4-4354-BB1B-00734CDCBBFE}" type="slidenum">
              <a:rPr lang="nb-NO" smtClean="0"/>
              <a:t>‹#›</a:t>
            </a:fld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6D2-C30A-46C9-996A-7523D780654D}" type="datetime1">
              <a:rPr lang="nb-NO" smtClean="0"/>
              <a:t>01.04.2014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PrePETS Vestnes 15.mars 2014                       Ragnar Enger   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864-29B4-4354-BB1B-00734CDCBBFE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9FF1C5C-B539-41A7-BC30-10B4A9B33CE3}" type="datetime1">
              <a:rPr lang="nb-NO" smtClean="0"/>
              <a:t>01.04.2014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PrePETS Vestnes 15.mars 2014                       Ragnar Enger   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A96F864-29B4-4354-BB1B-00734CDCBBFE}" type="slidenum">
              <a:rPr lang="nb-NO" smtClean="0"/>
              <a:t>‹#›</a:t>
            </a:fld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e 2"/>
          <p:cNvGrpSpPr/>
          <p:nvPr/>
        </p:nvGrpSpPr>
        <p:grpSpPr>
          <a:xfrm>
            <a:off x="323528" y="264062"/>
            <a:ext cx="8208912" cy="1004697"/>
            <a:chOff x="179512" y="249222"/>
            <a:chExt cx="8208912" cy="1004697"/>
          </a:xfrm>
        </p:grpSpPr>
        <p:grpSp>
          <p:nvGrpSpPr>
            <p:cNvPr id="4" name="Gruppe 3"/>
            <p:cNvGrpSpPr/>
            <p:nvPr/>
          </p:nvGrpSpPr>
          <p:grpSpPr>
            <a:xfrm>
              <a:off x="386051" y="249222"/>
              <a:ext cx="8002373" cy="1004697"/>
              <a:chOff x="386051" y="249222"/>
              <a:chExt cx="8002373" cy="1004697"/>
            </a:xfrm>
          </p:grpSpPr>
          <p:sp>
            <p:nvSpPr>
              <p:cNvPr id="6" name="Rectangle 1"/>
              <p:cNvSpPr txBox="1">
                <a:spLocks noChangeArrowheads="1"/>
              </p:cNvSpPr>
              <p:nvPr/>
            </p:nvSpPr>
            <p:spPr bwMode="auto">
              <a:xfrm>
                <a:off x="386051" y="249222"/>
                <a:ext cx="7992888" cy="10046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38808" rIns="0" bIns="0" numCol="1" anchor="ctr" anchorCtr="0" compatLnSpc="1">
                <a:prstTxWarp prst="textNoShape">
                  <a:avLst/>
                </a:prstTxWarp>
              </a:bodyPr>
              <a:lstStyle>
                <a:lvl1pPr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+mj-lt"/>
                    <a:ea typeface="+mj-ea"/>
                    <a:cs typeface="+mj-cs"/>
                  </a:defRPr>
                </a:lvl1pPr>
                <a:lvl2pPr marL="742950" indent="-28575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marL="0" marR="0" lvl="0" indent="0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  <a:defRPr/>
                </a:pPr>
                <a:r>
                  <a:rPr kumimoji="0" lang="nb-NO" altLang="nb-NO" sz="2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MS Gothic"/>
                  </a:rPr>
                  <a:t>   </a:t>
                </a:r>
              </a:p>
              <a:p>
                <a:pPr marL="0" marR="0" lvl="0" indent="0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  <a:defRPr/>
                </a:pPr>
                <a:r>
                  <a:rPr kumimoji="0" lang="nb-NO" altLang="nb-NO" sz="2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MS Gothic"/>
                  </a:rPr>
                  <a:t> </a:t>
                </a:r>
                <a:endParaRPr kumimoji="0" lang="nb-NO" altLang="nb-NO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MS Gothic"/>
                </a:endParaRPr>
              </a:p>
            </p:txBody>
          </p:sp>
          <p:pic>
            <p:nvPicPr>
              <p:cNvPr id="7" name="Bilde 6" descr="2014-15 Presidential Them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2360" y="306035"/>
                <a:ext cx="576064" cy="80996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249223"/>
              <a:ext cx="2324100" cy="86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ktangel 7"/>
          <p:cNvSpPr/>
          <p:nvPr/>
        </p:nvSpPr>
        <p:spPr>
          <a:xfrm>
            <a:off x="1187624" y="2204864"/>
            <a:ext cx="7344816" cy="266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nb-NO" altLang="nb-NO" sz="6000" kern="0" dirty="0">
                <a:solidFill>
                  <a:srgbClr val="000000"/>
                </a:solidFill>
                <a:latin typeface="Arial"/>
                <a:ea typeface="MS Gothic"/>
              </a:rPr>
              <a:t>Orientering for </a:t>
            </a:r>
          </a:p>
          <a:p>
            <a:pPr lvl="0"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nb-NO" altLang="nb-NO" sz="6000" kern="0" dirty="0">
                <a:solidFill>
                  <a:srgbClr val="000000"/>
                </a:solidFill>
                <a:latin typeface="Arial"/>
                <a:ea typeface="MS Gothic"/>
              </a:rPr>
              <a:t>Innkommende</a:t>
            </a:r>
            <a:r>
              <a:rPr lang="nb-NO" altLang="nb-NO" sz="6000" kern="0" dirty="0">
                <a:latin typeface="Arial"/>
                <a:ea typeface="MS Gothic"/>
              </a:rPr>
              <a:t> klubbpresidenter</a:t>
            </a:r>
            <a:endParaRPr lang="nb-NO" sz="6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2018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e 2"/>
          <p:cNvGrpSpPr/>
          <p:nvPr/>
        </p:nvGrpSpPr>
        <p:grpSpPr>
          <a:xfrm>
            <a:off x="323528" y="264063"/>
            <a:ext cx="8208912" cy="866776"/>
            <a:chOff x="179512" y="249223"/>
            <a:chExt cx="8208912" cy="866776"/>
          </a:xfrm>
        </p:grpSpPr>
        <p:grpSp>
          <p:nvGrpSpPr>
            <p:cNvPr id="4" name="Gruppe 3"/>
            <p:cNvGrpSpPr/>
            <p:nvPr/>
          </p:nvGrpSpPr>
          <p:grpSpPr>
            <a:xfrm>
              <a:off x="2915816" y="249223"/>
              <a:ext cx="5472608" cy="866776"/>
              <a:chOff x="2915816" y="249223"/>
              <a:chExt cx="5472608" cy="866776"/>
            </a:xfrm>
          </p:grpSpPr>
          <p:sp>
            <p:nvSpPr>
              <p:cNvPr id="6" name="Rectangle 1"/>
              <p:cNvSpPr txBox="1">
                <a:spLocks noChangeArrowheads="1"/>
              </p:cNvSpPr>
              <p:nvPr/>
            </p:nvSpPr>
            <p:spPr bwMode="auto">
              <a:xfrm>
                <a:off x="2915816" y="249223"/>
                <a:ext cx="4896544" cy="8667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38808" rIns="0" bIns="0" numCol="1" anchor="ctr" anchorCtr="0" compatLnSpc="1">
                <a:prstTxWarp prst="textNoShape">
                  <a:avLst/>
                </a:prstTxWarp>
              </a:bodyPr>
              <a:lstStyle>
                <a:lvl1pPr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+mj-lt"/>
                    <a:ea typeface="+mj-ea"/>
                    <a:cs typeface="+mj-cs"/>
                  </a:defRPr>
                </a:lvl1pPr>
                <a:lvl2pPr marL="742950" indent="-28575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marL="0" marR="0" lvl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  <a:defRPr/>
                </a:pPr>
                <a:r>
                  <a:rPr kumimoji="0" lang="nb-NO" altLang="nb-NO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MS Gothic"/>
                  </a:rPr>
                  <a:t>Orientering for </a:t>
                </a:r>
              </a:p>
              <a:p>
                <a:pPr marL="0" marR="0" lvl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  <a:defRPr/>
                </a:pPr>
                <a:r>
                  <a:rPr kumimoji="0" lang="nb-NO" altLang="nb-NO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MS Gothic"/>
                  </a:rPr>
                  <a:t>Innkommende</a:t>
                </a:r>
                <a:r>
                  <a:rPr lang="nb-NO" altLang="nb-NO" sz="2400" kern="0" dirty="0">
                    <a:latin typeface="Arial"/>
                    <a:ea typeface="MS Gothic"/>
                  </a:rPr>
                  <a:t> </a:t>
                </a:r>
                <a:r>
                  <a:rPr lang="nb-NO" altLang="nb-NO" sz="2400" kern="0" dirty="0" smtClean="0">
                    <a:latin typeface="Arial"/>
                    <a:ea typeface="MS Gothic"/>
                  </a:rPr>
                  <a:t>klubbpresidenter</a:t>
                </a:r>
                <a:endParaRPr kumimoji="0" lang="nb-NO" altLang="nb-NO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MS Gothic"/>
                </a:endParaRPr>
              </a:p>
            </p:txBody>
          </p:sp>
          <p:pic>
            <p:nvPicPr>
              <p:cNvPr id="7" name="Bilde 6" descr="2014-15 Presidential Theme"/>
              <p:cNvPicPr/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2360" y="306035"/>
                <a:ext cx="576064" cy="80996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249223"/>
              <a:ext cx="2324100" cy="86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ktangel 8"/>
          <p:cNvSpPr/>
          <p:nvPr/>
        </p:nvSpPr>
        <p:spPr>
          <a:xfrm>
            <a:off x="0" y="6439644"/>
            <a:ext cx="9144000" cy="418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>
          <a:xfrm>
            <a:off x="107504" y="6418396"/>
            <a:ext cx="9036496" cy="439604"/>
          </a:xfrm>
        </p:spPr>
        <p:txBody>
          <a:bodyPr/>
          <a:lstStyle/>
          <a:p>
            <a:r>
              <a:rPr lang="nb-NO" sz="1200" b="1" dirty="0" smtClean="0">
                <a:solidFill>
                  <a:schemeClr val="bg1"/>
                </a:solidFill>
              </a:rPr>
              <a:t>Frister for innbetalinger og innmeldinger etc. </a:t>
            </a:r>
            <a:r>
              <a:rPr lang="nb-NO" sz="1200" b="1" dirty="0" err="1" smtClean="0">
                <a:solidFill>
                  <a:schemeClr val="bg1"/>
                </a:solidFill>
              </a:rPr>
              <a:t>Rotaryåret</a:t>
            </a:r>
            <a:r>
              <a:rPr lang="nb-NO" sz="1200" b="1" dirty="0" smtClean="0">
                <a:solidFill>
                  <a:schemeClr val="bg1"/>
                </a:solidFill>
              </a:rPr>
              <a:t> 2014 - 2015              			Ragnar Enger</a:t>
            </a:r>
            <a:endParaRPr lang="nb-NO" sz="1200" b="1" dirty="0">
              <a:solidFill>
                <a:schemeClr val="bg1"/>
              </a:solidFill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323528" y="1700808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/>
              <a:t>Frammøte</a:t>
            </a:r>
            <a:r>
              <a:rPr lang="nb-NO" sz="2400" dirty="0"/>
              <a:t> registreres på </a:t>
            </a:r>
            <a:r>
              <a:rPr lang="nb-NO" sz="2400" i="1" dirty="0">
                <a:solidFill>
                  <a:srgbClr val="C00000"/>
                </a:solidFill>
              </a:rPr>
              <a:t>MEDLEMSNETT</a:t>
            </a:r>
            <a:r>
              <a:rPr lang="nb-NO" sz="2400" dirty="0"/>
              <a:t> </a:t>
            </a:r>
            <a:r>
              <a:rPr lang="nb-NO" sz="2400" u="sng" dirty="0"/>
              <a:t>www.rotary.no</a:t>
            </a:r>
            <a:r>
              <a:rPr lang="nb-NO" sz="2400" dirty="0"/>
              <a:t> ukentlig, umiddelbart etter møtet. </a:t>
            </a:r>
            <a:endParaRPr lang="nb-NO" sz="2400" dirty="0" smtClean="0"/>
          </a:p>
          <a:p>
            <a:endParaRPr lang="nb-NO" sz="2400" dirty="0"/>
          </a:p>
          <a:p>
            <a:r>
              <a:rPr lang="nb-NO" sz="2400" dirty="0"/>
              <a:t>Frammøteregistrering for måneden må være avsluttet innen 10. i påfølgende måned. </a:t>
            </a:r>
          </a:p>
          <a:p>
            <a:r>
              <a:rPr lang="nb-NO" sz="2400" dirty="0"/>
              <a:t/>
            </a:r>
            <a:br>
              <a:rPr lang="nb-NO" sz="2400" dirty="0"/>
            </a:br>
            <a:r>
              <a:rPr lang="nb-NO" sz="2400" b="1" dirty="0"/>
              <a:t>Tilgang / avgang / endringer</a:t>
            </a:r>
            <a:r>
              <a:rPr lang="nb-NO" sz="2400" dirty="0"/>
              <a:t> registreres fortløpende på  </a:t>
            </a:r>
            <a:r>
              <a:rPr lang="nb-NO" sz="2400" i="1" u="sng" dirty="0">
                <a:solidFill>
                  <a:srgbClr val="C00000"/>
                </a:solidFill>
              </a:rPr>
              <a:t>MEDLEMSNETT</a:t>
            </a:r>
            <a:r>
              <a:rPr lang="nb-NO" sz="2400" i="1" dirty="0"/>
              <a:t>.</a:t>
            </a:r>
            <a:r>
              <a:rPr lang="nb-NO" sz="2400" dirty="0"/>
              <a:t> Det registrerte medlemstallet er grunnlag for betaling av kontingent til Distrikt 2305 og til RI. </a:t>
            </a:r>
          </a:p>
          <a:p>
            <a:endParaRPr lang="nb-NO" sz="2400" dirty="0" smtClean="0"/>
          </a:p>
          <a:p>
            <a:r>
              <a:rPr lang="nb-NO" sz="2400" dirty="0" smtClean="0"/>
              <a:t>Tallene </a:t>
            </a:r>
            <a:r>
              <a:rPr lang="nb-NO" sz="2400" dirty="0"/>
              <a:t>pr 30.6. og 31.12. legges til grunn for kontingentene.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74638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e 2"/>
          <p:cNvGrpSpPr/>
          <p:nvPr/>
        </p:nvGrpSpPr>
        <p:grpSpPr>
          <a:xfrm>
            <a:off x="323528" y="264063"/>
            <a:ext cx="8208912" cy="866776"/>
            <a:chOff x="179512" y="249223"/>
            <a:chExt cx="8208912" cy="866776"/>
          </a:xfrm>
        </p:grpSpPr>
        <p:grpSp>
          <p:nvGrpSpPr>
            <p:cNvPr id="4" name="Gruppe 3"/>
            <p:cNvGrpSpPr/>
            <p:nvPr/>
          </p:nvGrpSpPr>
          <p:grpSpPr>
            <a:xfrm>
              <a:off x="2915816" y="249223"/>
              <a:ext cx="5472608" cy="866776"/>
              <a:chOff x="2915816" y="249223"/>
              <a:chExt cx="5472608" cy="866776"/>
            </a:xfrm>
          </p:grpSpPr>
          <p:sp>
            <p:nvSpPr>
              <p:cNvPr id="6" name="Rectangle 1"/>
              <p:cNvSpPr txBox="1">
                <a:spLocks noChangeArrowheads="1"/>
              </p:cNvSpPr>
              <p:nvPr/>
            </p:nvSpPr>
            <p:spPr bwMode="auto">
              <a:xfrm>
                <a:off x="2915816" y="249223"/>
                <a:ext cx="4896544" cy="8667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38808" rIns="0" bIns="0" numCol="1" anchor="ctr" anchorCtr="0" compatLnSpc="1">
                <a:prstTxWarp prst="textNoShape">
                  <a:avLst/>
                </a:prstTxWarp>
              </a:bodyPr>
              <a:lstStyle>
                <a:lvl1pPr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+mj-lt"/>
                    <a:ea typeface="+mj-ea"/>
                    <a:cs typeface="+mj-cs"/>
                  </a:defRPr>
                </a:lvl1pPr>
                <a:lvl2pPr marL="742950" indent="-28575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marL="0" marR="0" lvl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  <a:defRPr/>
                </a:pPr>
                <a:r>
                  <a:rPr kumimoji="0" lang="nb-NO" altLang="nb-NO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MS Gothic"/>
                  </a:rPr>
                  <a:t>Orientering for </a:t>
                </a:r>
              </a:p>
              <a:p>
                <a:pPr marL="0" marR="0" lvl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  <a:defRPr/>
                </a:pPr>
                <a:r>
                  <a:rPr kumimoji="0" lang="nb-NO" altLang="nb-NO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MS Gothic"/>
                  </a:rPr>
                  <a:t>Innkommende</a:t>
                </a:r>
                <a:r>
                  <a:rPr lang="nb-NO" altLang="nb-NO" sz="2400" kern="0" dirty="0">
                    <a:latin typeface="Arial"/>
                    <a:ea typeface="MS Gothic"/>
                  </a:rPr>
                  <a:t> </a:t>
                </a:r>
                <a:r>
                  <a:rPr lang="nb-NO" altLang="nb-NO" sz="2400" kern="0" dirty="0" smtClean="0">
                    <a:latin typeface="Arial"/>
                    <a:ea typeface="MS Gothic"/>
                  </a:rPr>
                  <a:t>klubbpresidenter</a:t>
                </a:r>
                <a:endParaRPr kumimoji="0" lang="nb-NO" altLang="nb-NO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MS Gothic"/>
                </a:endParaRPr>
              </a:p>
            </p:txBody>
          </p:sp>
          <p:pic>
            <p:nvPicPr>
              <p:cNvPr id="7" name="Bilde 6" descr="2014-15 Presidential Theme"/>
              <p:cNvPicPr/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2360" y="306035"/>
                <a:ext cx="576064" cy="80996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249223"/>
              <a:ext cx="2324100" cy="86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ktangel 8"/>
          <p:cNvSpPr/>
          <p:nvPr/>
        </p:nvSpPr>
        <p:spPr>
          <a:xfrm>
            <a:off x="0" y="6439644"/>
            <a:ext cx="9144000" cy="418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>
          <a:xfrm>
            <a:off x="107504" y="6418396"/>
            <a:ext cx="9036496" cy="439604"/>
          </a:xfrm>
        </p:spPr>
        <p:txBody>
          <a:bodyPr/>
          <a:lstStyle/>
          <a:p>
            <a:r>
              <a:rPr lang="nb-NO" sz="1200" b="1" dirty="0" smtClean="0">
                <a:solidFill>
                  <a:schemeClr val="bg1"/>
                </a:solidFill>
              </a:rPr>
              <a:t>Frister for innbetalinger og innmeldinger etc. </a:t>
            </a:r>
            <a:r>
              <a:rPr lang="nb-NO" sz="1200" b="1" dirty="0" err="1" smtClean="0">
                <a:solidFill>
                  <a:schemeClr val="bg1"/>
                </a:solidFill>
              </a:rPr>
              <a:t>Rotaryåret</a:t>
            </a:r>
            <a:r>
              <a:rPr lang="nb-NO" sz="1200" b="1" dirty="0" smtClean="0">
                <a:solidFill>
                  <a:schemeClr val="bg1"/>
                </a:solidFill>
              </a:rPr>
              <a:t> 2014 - 2015              			Ragnar Enger</a:t>
            </a:r>
            <a:endParaRPr lang="nb-NO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Tabel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32665"/>
              </p:ext>
            </p:extLst>
          </p:nvPr>
        </p:nvGraphicFramePr>
        <p:xfrm>
          <a:off x="251522" y="1487275"/>
          <a:ext cx="8640957" cy="4889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583"/>
                <a:gridCol w="395874"/>
                <a:gridCol w="2163122"/>
                <a:gridCol w="1730498"/>
                <a:gridCol w="648936"/>
                <a:gridCol w="648936"/>
                <a:gridCol w="504728"/>
                <a:gridCol w="721040"/>
                <a:gridCol w="648936"/>
                <a:gridCol w="565304"/>
              </a:tblGrid>
              <a:tr h="401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</a:rPr>
                        <a:t>Måned</a:t>
                      </a:r>
                      <a:endParaRPr lang="nb-NO" sz="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23868" marR="23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Dato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3868" marR="23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</a:rPr>
                        <a:t>Måned</a:t>
                      </a:r>
                      <a:endParaRPr lang="nb-NO" sz="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23868" marR="23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Ansvarlig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3868" marR="23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</a:rPr>
                        <a:t>President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</a:rPr>
                        <a:t>13-14</a:t>
                      </a:r>
                      <a:endParaRPr lang="nb-NO" sz="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23868" marR="238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President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14-15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3868" marR="238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Pres.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15-16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3868" marR="238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 smtClean="0">
                          <a:effectLst/>
                        </a:rPr>
                        <a:t>Kasserer </a:t>
                      </a:r>
                      <a:endParaRPr lang="nb-NO" sz="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23868" marR="238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 smtClean="0">
                          <a:effectLst/>
                        </a:rPr>
                        <a:t>Sekretær</a:t>
                      </a:r>
                      <a:endParaRPr lang="nb-NO" sz="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23868" marR="238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</a:rPr>
                        <a:t>Andre</a:t>
                      </a:r>
                      <a:endParaRPr lang="nb-NO" sz="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23868" marR="23868" marT="0" marB="0"/>
                </a:tc>
              </a:tr>
              <a:tr h="28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Arial"/>
                          <a:ea typeface="Calibri"/>
                        </a:rPr>
                        <a:t>Mai 2014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</a:tr>
              <a:tr h="434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1.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Klubbens «Mål og planer» legges inn på www.rotary.org, (Myrotary)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 err="1">
                          <a:effectLst/>
                          <a:latin typeface="Arial"/>
                          <a:ea typeface="Calibri"/>
                        </a:rPr>
                        <a:t>Innk</a:t>
                      </a:r>
                      <a:r>
                        <a:rPr lang="nb-NO" sz="800" dirty="0">
                          <a:effectLst/>
                          <a:latin typeface="Arial"/>
                          <a:ea typeface="Calibri"/>
                        </a:rPr>
                        <a:t>. president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x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</a:tr>
              <a:tr h="28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1.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Klubbens mål for bidrag til TRF legges også inn der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Innk. President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x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</a:tr>
              <a:tr h="28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Arial"/>
                          <a:ea typeface="Calibri"/>
                        </a:rPr>
                        <a:t>Opplyse/reklamere for ungdomsutveksling på skoler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Ungdomsutvekslingsansvarlig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7182" marR="27182" marT="0" marB="0"/>
                </a:tc>
              </a:tr>
              <a:tr h="434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1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Arial"/>
                          <a:ea typeface="Calibri"/>
                        </a:rPr>
                        <a:t>Sjekk at kontingent til RI er betalt, ellers strykes klubben PR 1/5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President 13-14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</a:tr>
              <a:tr h="28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Arial"/>
                          <a:ea typeface="Calibri"/>
                        </a:rPr>
                        <a:t>Juni 2014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</a:tr>
              <a:tr h="28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30.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Arial"/>
                          <a:ea typeface="Calibri"/>
                        </a:rPr>
                        <a:t>Korrigere medlemsliste på MEDLEMSNETT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Sekretær 13-14/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President 13-14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7182" marR="27182" marT="0" marB="0"/>
                </a:tc>
              </a:tr>
              <a:tr h="28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Arial"/>
                          <a:ea typeface="Calibri"/>
                        </a:rPr>
                        <a:t>Juli 2014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 dirty="0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</a:tr>
              <a:tr h="579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1.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Arial"/>
                          <a:ea typeface="Calibri"/>
                        </a:rPr>
                        <a:t>Nye innehavere i verv. Rette videresending i e-postsystemet Horde dersom klubben benytter det.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Sekretær/CICO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</a:tr>
              <a:tr h="144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1.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Innbetale kontingent til RI</a:t>
                      </a:r>
                      <a:endParaRPr lang="nb-NO" sz="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Kasserer/president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K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K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</a:tr>
              <a:tr h="28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1. 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Arial"/>
                          <a:ea typeface="Calibri"/>
                        </a:rPr>
                        <a:t>Semi Annual Report til RI (automatisk hvis reg. på nett)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President/Sekretær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K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K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</a:tr>
              <a:tr h="28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10.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Arial"/>
                          <a:ea typeface="Calibri"/>
                        </a:rPr>
                        <a:t>Avslutte frammøteregistrering juni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Sekretær 2014-15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</a:tr>
              <a:tr h="28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Arial"/>
                          <a:ea typeface="Calibri"/>
                        </a:rPr>
                        <a:t>Aug  2014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</a:tr>
              <a:tr h="28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b="1">
                          <a:effectLst/>
                          <a:latin typeface="Arial"/>
                          <a:ea typeface="Calibri"/>
                        </a:rPr>
                        <a:t>Framskaffe deltakere til RYLA Vest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President </a:t>
                      </a:r>
                    </a:p>
                  </a:txBody>
                  <a:tcPr marL="27182" marR="27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x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7182" marR="271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7182" marR="2718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59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e 2"/>
          <p:cNvGrpSpPr/>
          <p:nvPr/>
        </p:nvGrpSpPr>
        <p:grpSpPr>
          <a:xfrm>
            <a:off x="323528" y="264063"/>
            <a:ext cx="8208912" cy="866776"/>
            <a:chOff x="179512" y="249223"/>
            <a:chExt cx="8208912" cy="866776"/>
          </a:xfrm>
        </p:grpSpPr>
        <p:grpSp>
          <p:nvGrpSpPr>
            <p:cNvPr id="4" name="Gruppe 3"/>
            <p:cNvGrpSpPr/>
            <p:nvPr/>
          </p:nvGrpSpPr>
          <p:grpSpPr>
            <a:xfrm>
              <a:off x="2915816" y="249223"/>
              <a:ext cx="5472608" cy="866776"/>
              <a:chOff x="2915816" y="249223"/>
              <a:chExt cx="5472608" cy="866776"/>
            </a:xfrm>
          </p:grpSpPr>
          <p:sp>
            <p:nvSpPr>
              <p:cNvPr id="6" name="Rectangle 1"/>
              <p:cNvSpPr txBox="1">
                <a:spLocks noChangeArrowheads="1"/>
              </p:cNvSpPr>
              <p:nvPr/>
            </p:nvSpPr>
            <p:spPr bwMode="auto">
              <a:xfrm>
                <a:off x="2915816" y="249223"/>
                <a:ext cx="4896544" cy="8667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38808" rIns="0" bIns="0" numCol="1" anchor="ctr" anchorCtr="0" compatLnSpc="1">
                <a:prstTxWarp prst="textNoShape">
                  <a:avLst/>
                </a:prstTxWarp>
              </a:bodyPr>
              <a:lstStyle>
                <a:lvl1pPr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+mj-lt"/>
                    <a:ea typeface="+mj-ea"/>
                    <a:cs typeface="+mj-cs"/>
                  </a:defRPr>
                </a:lvl1pPr>
                <a:lvl2pPr marL="742950" indent="-28575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marL="0" marR="0" lvl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  <a:defRPr/>
                </a:pPr>
                <a:r>
                  <a:rPr kumimoji="0" lang="nb-NO" altLang="nb-NO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MS Gothic"/>
                  </a:rPr>
                  <a:t>Orientering for </a:t>
                </a:r>
              </a:p>
              <a:p>
                <a:pPr marL="0" marR="0" lvl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  <a:defRPr/>
                </a:pPr>
                <a:r>
                  <a:rPr kumimoji="0" lang="nb-NO" altLang="nb-NO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MS Gothic"/>
                  </a:rPr>
                  <a:t>Innkommende</a:t>
                </a:r>
                <a:r>
                  <a:rPr lang="nb-NO" altLang="nb-NO" sz="2400" kern="0" dirty="0">
                    <a:latin typeface="Arial"/>
                    <a:ea typeface="MS Gothic"/>
                  </a:rPr>
                  <a:t> </a:t>
                </a:r>
                <a:r>
                  <a:rPr lang="nb-NO" altLang="nb-NO" sz="2400" kern="0" dirty="0" smtClean="0">
                    <a:latin typeface="Arial"/>
                    <a:ea typeface="MS Gothic"/>
                  </a:rPr>
                  <a:t>klubbpresidenter</a:t>
                </a:r>
                <a:endParaRPr kumimoji="0" lang="nb-NO" altLang="nb-NO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MS Gothic"/>
                </a:endParaRPr>
              </a:p>
            </p:txBody>
          </p:sp>
          <p:pic>
            <p:nvPicPr>
              <p:cNvPr id="7" name="Bilde 6" descr="2014-15 Presidential Theme"/>
              <p:cNvPicPr/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2360" y="306035"/>
                <a:ext cx="576064" cy="80996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249223"/>
              <a:ext cx="2324100" cy="86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ktangel 8"/>
          <p:cNvSpPr/>
          <p:nvPr/>
        </p:nvSpPr>
        <p:spPr>
          <a:xfrm>
            <a:off x="0" y="6439644"/>
            <a:ext cx="9144000" cy="418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>
          <a:xfrm>
            <a:off x="107504" y="6418396"/>
            <a:ext cx="9036496" cy="439604"/>
          </a:xfrm>
        </p:spPr>
        <p:txBody>
          <a:bodyPr/>
          <a:lstStyle/>
          <a:p>
            <a:r>
              <a:rPr lang="nb-NO" sz="1200" b="1" dirty="0" smtClean="0">
                <a:solidFill>
                  <a:schemeClr val="bg1"/>
                </a:solidFill>
              </a:rPr>
              <a:t>Frister for innbetalinger og innmeldinger etc. </a:t>
            </a:r>
            <a:r>
              <a:rPr lang="nb-NO" sz="1200" b="1" dirty="0" err="1" smtClean="0">
                <a:solidFill>
                  <a:schemeClr val="bg1"/>
                </a:solidFill>
              </a:rPr>
              <a:t>Rotaryåret</a:t>
            </a:r>
            <a:r>
              <a:rPr lang="nb-NO" sz="1200" b="1" dirty="0" smtClean="0">
                <a:solidFill>
                  <a:schemeClr val="bg1"/>
                </a:solidFill>
              </a:rPr>
              <a:t> 2014 - 2015              			Ragnar Enger</a:t>
            </a:r>
            <a:endParaRPr lang="nb-NO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Tabell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445264"/>
              </p:ext>
            </p:extLst>
          </p:nvPr>
        </p:nvGraphicFramePr>
        <p:xfrm>
          <a:off x="251520" y="1293533"/>
          <a:ext cx="8640959" cy="508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582"/>
                <a:gridCol w="319913"/>
                <a:gridCol w="2624551"/>
                <a:gridCol w="1815330"/>
                <a:gridCol w="580904"/>
                <a:gridCol w="580904"/>
                <a:gridCol w="580904"/>
                <a:gridCol w="580904"/>
                <a:gridCol w="560408"/>
                <a:gridCol w="383559"/>
              </a:tblGrid>
              <a:tr h="180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500" dirty="0">
                          <a:effectLst/>
                        </a:rPr>
                        <a:t>Måned</a:t>
                      </a:r>
                      <a:endParaRPr lang="nb-NO" sz="5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15331" marR="153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500">
                          <a:effectLst/>
                        </a:rPr>
                        <a:t>Dato</a:t>
                      </a:r>
                      <a:endParaRPr lang="nb-NO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15331" marR="153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500" dirty="0">
                          <a:effectLst/>
                        </a:rPr>
                        <a:t>Måned</a:t>
                      </a:r>
                      <a:endParaRPr lang="nb-NO" sz="5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15331" marR="153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500">
                          <a:effectLst/>
                        </a:rPr>
                        <a:t>Ansvarlig</a:t>
                      </a:r>
                      <a:endParaRPr lang="nb-NO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15331" marR="153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500" dirty="0">
                          <a:effectLst/>
                        </a:rPr>
                        <a:t>President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500" dirty="0">
                          <a:effectLst/>
                        </a:rPr>
                        <a:t>13-14</a:t>
                      </a:r>
                      <a:endParaRPr lang="nb-NO" sz="5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15331" marR="153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500">
                          <a:effectLst/>
                        </a:rPr>
                        <a:t>President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500">
                          <a:effectLst/>
                        </a:rPr>
                        <a:t>14-15</a:t>
                      </a:r>
                      <a:endParaRPr lang="nb-NO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15331" marR="153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500">
                          <a:effectLst/>
                        </a:rPr>
                        <a:t>Pres.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500">
                          <a:effectLst/>
                        </a:rPr>
                        <a:t>15-16</a:t>
                      </a:r>
                      <a:endParaRPr lang="nb-NO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15331" marR="153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500" dirty="0" smtClean="0">
                          <a:effectLst/>
                        </a:rPr>
                        <a:t>Kasserer </a:t>
                      </a:r>
                      <a:endParaRPr lang="nb-NO" sz="5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15331" marR="153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500" dirty="0" smtClean="0">
                          <a:effectLst/>
                        </a:rPr>
                        <a:t>Sekretær</a:t>
                      </a:r>
                      <a:endParaRPr lang="nb-NO" sz="5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15331" marR="153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500" dirty="0">
                          <a:effectLst/>
                        </a:rPr>
                        <a:t>Andre</a:t>
                      </a:r>
                      <a:endParaRPr lang="nb-NO" sz="5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15331" marR="15331" marT="0" marB="0"/>
                </a:tc>
              </a:tr>
              <a:tr h="123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10.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Avslutte frammøteregistrering juli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Sekretær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</a:tr>
              <a:tr h="247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ÅRSMØTE OG ÅRSMELDING MED REGNSKAP/BUDSJETT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President 14-15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x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</a:tr>
              <a:tr h="247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Sept 2014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highlight>
                            <a:srgbClr val="FFFF00"/>
                          </a:highlight>
                          <a:latin typeface="Arial"/>
                          <a:ea typeface="Calibri"/>
                        </a:rPr>
                        <a:t> 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</a:tr>
              <a:tr h="123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Påmelding til Distriktskonferansen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President/Sekretær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x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</a:tr>
              <a:tr h="123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10.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Avslutte frammøteregistrering august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Sekretæren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</a:tr>
              <a:tr h="123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Påmelde deltakere(e) til Ryla Vest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Presidenten/RYLA kontakt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K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3249" marR="23249" marT="0" marB="0"/>
                </a:tc>
              </a:tr>
              <a:tr h="123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15.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Innbetale kontingent til Distriktet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Kasserer/president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K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</a:tr>
              <a:tr h="247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29.-30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Delta på Distriktskonferansen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President ++++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x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</a:tr>
              <a:tr h="247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Oktober 2014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</a:tr>
              <a:tr h="247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10.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Avslutte frammøteregistrering september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Sekretæren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</a:tr>
              <a:tr h="247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20.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Sjekk at kontingent RI er betalt for 2. halvår!</a:t>
                      </a:r>
                      <a:endParaRPr lang="nb-NO" sz="7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President 14-15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K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</a:tr>
              <a:tr h="247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Nov  2014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</a:tr>
              <a:tr h="371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1.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Søknad fra ungdom som ønsker å delta i 1.årig utveksling skal være mottatt.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President/Ungdoms utv. ansv. (CICO)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K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3249" marR="23249" marT="0" marB="0"/>
                </a:tc>
              </a:tr>
              <a:tr h="325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5.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Videresende søknad om deltakelse i ungdomsutveksling til Distrikt 2305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President/Ungdoms utv. ansv. (CICO)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K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3249" marR="23249" marT="0" marB="0"/>
                </a:tc>
              </a:tr>
              <a:tr h="495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Nov/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Des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Gjennomføre årsmøte med valg til verv i neste Rotaryår (2015-16)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President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x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</a:tr>
              <a:tr h="247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10.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Avslutte frammøteregistrering oktober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Sekretæren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</a:tr>
              <a:tr h="247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Des  2014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</a:tr>
              <a:tr h="247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1.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700" b="1">
                          <a:effectLst/>
                          <a:latin typeface="Arial"/>
                          <a:ea typeface="Calibri"/>
                        </a:rPr>
                        <a:t>Søknad til ungdomsutveksling videresendes til multidistrikt.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President/Ungdoms utv. ansv. (CICO)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3249" marR="23249" marT="0" marB="0"/>
                </a:tc>
              </a:tr>
              <a:tr h="247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10.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Avslutte frammøteregistrering november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Sekretæren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</a:tr>
              <a:tr h="371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15. 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31. 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b="1">
                          <a:effectLst/>
                          <a:latin typeface="Arial"/>
                          <a:ea typeface="Calibri"/>
                        </a:rPr>
                        <a:t>Melde innehavere av verv i neste rotaryår på MEDLEMSNETT. Kontrollere/korrigere e-postadresser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President/Sekretær</a:t>
                      </a:r>
                    </a:p>
                  </a:txBody>
                  <a:tcPr marL="23249" marR="232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K</a:t>
                      </a:r>
                      <a:endParaRPr lang="nb-NO" sz="700">
                        <a:effectLst/>
                        <a:latin typeface="Arial"/>
                        <a:ea typeface="Calibri"/>
                      </a:endParaRP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3249" marR="232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700" dirty="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3249" marR="2324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42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e 2"/>
          <p:cNvGrpSpPr/>
          <p:nvPr/>
        </p:nvGrpSpPr>
        <p:grpSpPr>
          <a:xfrm>
            <a:off x="323528" y="264063"/>
            <a:ext cx="8208912" cy="866776"/>
            <a:chOff x="179512" y="249223"/>
            <a:chExt cx="8208912" cy="866776"/>
          </a:xfrm>
        </p:grpSpPr>
        <p:grpSp>
          <p:nvGrpSpPr>
            <p:cNvPr id="4" name="Gruppe 3"/>
            <p:cNvGrpSpPr/>
            <p:nvPr/>
          </p:nvGrpSpPr>
          <p:grpSpPr>
            <a:xfrm>
              <a:off x="2915816" y="249223"/>
              <a:ext cx="5472608" cy="866776"/>
              <a:chOff x="2915816" y="249223"/>
              <a:chExt cx="5472608" cy="866776"/>
            </a:xfrm>
          </p:grpSpPr>
          <p:sp>
            <p:nvSpPr>
              <p:cNvPr id="6" name="Rectangle 1"/>
              <p:cNvSpPr txBox="1">
                <a:spLocks noChangeArrowheads="1"/>
              </p:cNvSpPr>
              <p:nvPr/>
            </p:nvSpPr>
            <p:spPr bwMode="auto">
              <a:xfrm>
                <a:off x="2915816" y="249223"/>
                <a:ext cx="4896544" cy="8667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38808" rIns="0" bIns="0" numCol="1" anchor="ctr" anchorCtr="0" compatLnSpc="1">
                <a:prstTxWarp prst="textNoShape">
                  <a:avLst/>
                </a:prstTxWarp>
              </a:bodyPr>
              <a:lstStyle>
                <a:lvl1pPr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+mj-lt"/>
                    <a:ea typeface="+mj-ea"/>
                    <a:cs typeface="+mj-cs"/>
                  </a:defRPr>
                </a:lvl1pPr>
                <a:lvl2pPr marL="742950" indent="-28575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marL="0" marR="0" lvl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  <a:defRPr/>
                </a:pPr>
                <a:r>
                  <a:rPr kumimoji="0" lang="nb-NO" altLang="nb-NO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MS Gothic"/>
                  </a:rPr>
                  <a:t>Orientering for </a:t>
                </a:r>
              </a:p>
              <a:p>
                <a:pPr marL="0" marR="0" lvl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  <a:defRPr/>
                </a:pPr>
                <a:r>
                  <a:rPr kumimoji="0" lang="nb-NO" altLang="nb-NO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MS Gothic"/>
                  </a:rPr>
                  <a:t>Innkommende</a:t>
                </a:r>
                <a:r>
                  <a:rPr lang="nb-NO" altLang="nb-NO" sz="2400" kern="0" dirty="0">
                    <a:latin typeface="Arial"/>
                    <a:ea typeface="MS Gothic"/>
                  </a:rPr>
                  <a:t> </a:t>
                </a:r>
                <a:r>
                  <a:rPr lang="nb-NO" altLang="nb-NO" sz="2400" kern="0" dirty="0" smtClean="0">
                    <a:latin typeface="Arial"/>
                    <a:ea typeface="MS Gothic"/>
                  </a:rPr>
                  <a:t>klubbpresidenter</a:t>
                </a:r>
                <a:endParaRPr kumimoji="0" lang="nb-NO" altLang="nb-NO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MS Gothic"/>
                </a:endParaRPr>
              </a:p>
            </p:txBody>
          </p:sp>
          <p:pic>
            <p:nvPicPr>
              <p:cNvPr id="7" name="Bilde 6" descr="2014-15 Presidential Theme"/>
              <p:cNvPicPr/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2360" y="306035"/>
                <a:ext cx="576064" cy="80996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249223"/>
              <a:ext cx="2324100" cy="86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ktangel 8"/>
          <p:cNvSpPr/>
          <p:nvPr/>
        </p:nvSpPr>
        <p:spPr>
          <a:xfrm>
            <a:off x="0" y="6439644"/>
            <a:ext cx="9144000" cy="418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>
          <a:xfrm>
            <a:off x="107504" y="6418396"/>
            <a:ext cx="9036496" cy="439604"/>
          </a:xfrm>
        </p:spPr>
        <p:txBody>
          <a:bodyPr/>
          <a:lstStyle/>
          <a:p>
            <a:r>
              <a:rPr lang="nb-NO" sz="1200" b="1" dirty="0" smtClean="0">
                <a:solidFill>
                  <a:schemeClr val="bg1"/>
                </a:solidFill>
              </a:rPr>
              <a:t>Frister for innbetalinger og innmeldinger etc. </a:t>
            </a:r>
            <a:r>
              <a:rPr lang="nb-NO" sz="1200" b="1" dirty="0" err="1" smtClean="0">
                <a:solidFill>
                  <a:schemeClr val="bg1"/>
                </a:solidFill>
              </a:rPr>
              <a:t>Rotaryåret</a:t>
            </a:r>
            <a:r>
              <a:rPr lang="nb-NO" sz="1200" b="1" dirty="0" smtClean="0">
                <a:solidFill>
                  <a:schemeClr val="bg1"/>
                </a:solidFill>
              </a:rPr>
              <a:t> 2014 - 2015              			Ragnar Enger</a:t>
            </a:r>
            <a:endParaRPr lang="nb-NO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683144"/>
              </p:ext>
            </p:extLst>
          </p:nvPr>
        </p:nvGraphicFramePr>
        <p:xfrm>
          <a:off x="251520" y="1412776"/>
          <a:ext cx="8640960" cy="5016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581"/>
                <a:gridCol w="319913"/>
                <a:gridCol w="2234858"/>
                <a:gridCol w="1800200"/>
                <a:gridCol w="648072"/>
                <a:gridCol w="576064"/>
                <a:gridCol w="648072"/>
                <a:gridCol w="648072"/>
                <a:gridCol w="576064"/>
                <a:gridCol w="576064"/>
              </a:tblGrid>
              <a:tr h="240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</a:rPr>
                        <a:t>Måned</a:t>
                      </a:r>
                      <a:endParaRPr lang="nb-NO" sz="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23868" marR="23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Dato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3868" marR="23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</a:rPr>
                        <a:t>Måned</a:t>
                      </a:r>
                      <a:endParaRPr lang="nb-NO" sz="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23868" marR="23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Ansvarlig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3868" marR="23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</a:rPr>
                        <a:t>President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</a:rPr>
                        <a:t>13-14</a:t>
                      </a:r>
                      <a:endParaRPr lang="nb-NO" sz="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23868" marR="238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President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14-15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3868" marR="238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Pres.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15-16</a:t>
                      </a:r>
                      <a:endParaRPr lang="nb-NO" sz="800">
                        <a:effectLst/>
                        <a:latin typeface="Arial"/>
                        <a:ea typeface="Calibri"/>
                      </a:endParaRPr>
                    </a:p>
                  </a:txBody>
                  <a:tcPr marL="23868" marR="238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 smtClean="0">
                          <a:effectLst/>
                        </a:rPr>
                        <a:t>Kasserer </a:t>
                      </a:r>
                      <a:endParaRPr lang="nb-NO" sz="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23868" marR="238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 smtClean="0">
                          <a:effectLst/>
                        </a:rPr>
                        <a:t>Sekretær</a:t>
                      </a:r>
                      <a:endParaRPr lang="nb-NO" sz="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23868" marR="238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</a:rPr>
                        <a:t>Andre</a:t>
                      </a:r>
                      <a:endParaRPr lang="nb-NO" sz="8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23868" marR="23868" marT="0" marB="0"/>
                </a:tc>
              </a:tr>
              <a:tr h="21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 dirty="0">
                          <a:effectLst/>
                          <a:latin typeface="Arial"/>
                          <a:ea typeface="Calibri"/>
                        </a:rPr>
                        <a:t>Januar 2015</a:t>
                      </a:r>
                      <a:endParaRPr lang="nb-NO" sz="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</a:tr>
              <a:tr h="107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1.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Innbetale kontingent til RI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President / kasserer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K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</a:tr>
              <a:tr h="21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1.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Innsending av SAR (Semi Annual report) til RI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President/sekretær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K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</a:tr>
              <a:tr h="21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10.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Avslutte frammøteregistrering desember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Sekretæren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</a:tr>
              <a:tr h="21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Påmelding til PrePETS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Innk. President/-sekretær/-kasserer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</a:tr>
              <a:tr h="21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Framskaffe deltakere til RYLA Øst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x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</a:tr>
              <a:tr h="21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Februar 2015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</a:tr>
              <a:tr h="107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Påmelding til PETS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Innk. President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</a:tr>
              <a:tr h="322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??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PrePETS Øst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Innk. President/sekretær/Kasserer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</a:tr>
              <a:tr h="21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10.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Avslutte frammøteregistrering januar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Sekretær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</a:tr>
              <a:tr h="21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??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PrePETS Vestlandet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Innk. President/-sekretær/-kasserer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</a:tr>
              <a:tr h="107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Påmelde deltakere(e) til Ryla Øst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Presidenten/RYLA kontakt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K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</a:tr>
              <a:tr h="21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Påmelding til Distriktssamling/PETS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Innkomne President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</a:tr>
              <a:tr h="21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Mars 2015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</a:tr>
              <a:tr h="21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1.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Innbetale kontingent til Distriktet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Kasserer/president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K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</a:tr>
              <a:tr h="21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1.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Siste frist for innbetaling av klubbens bidrag til TRF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Kasserer/president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K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</a:tr>
              <a:tr h="21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10.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Avslutte frammøteregistrering februar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Sekretær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</a:tr>
              <a:tr h="107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??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Distriktssamling/PETS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Innkomne President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</a:tr>
              <a:tr h="21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April 2015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</a:tr>
              <a:tr h="21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10.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Avslutte frammøteregistrering mars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Sekretær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</a:tr>
              <a:tr h="21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Mai 2015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</a:tr>
              <a:tr h="322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1.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Klubbens Mål og planer for 2015 – 2016 på www.rotary.org MYROTARY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Innk. President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</a:tr>
              <a:tr h="21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10.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Arial"/>
                          <a:ea typeface="Calibri"/>
                        </a:rPr>
                        <a:t>Avslutte frammøteregistrering april</a:t>
                      </a:r>
                      <a:endParaRPr lang="nb-NO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Sekretær</a:t>
                      </a:r>
                    </a:p>
                  </a:txBody>
                  <a:tcPr marL="20209" marR="20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20209" marR="20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600" dirty="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20209" marR="2020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09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e 2"/>
          <p:cNvGrpSpPr/>
          <p:nvPr/>
        </p:nvGrpSpPr>
        <p:grpSpPr>
          <a:xfrm>
            <a:off x="323528" y="264063"/>
            <a:ext cx="8208912" cy="866776"/>
            <a:chOff x="179512" y="249223"/>
            <a:chExt cx="8208912" cy="866776"/>
          </a:xfrm>
        </p:grpSpPr>
        <p:grpSp>
          <p:nvGrpSpPr>
            <p:cNvPr id="4" name="Gruppe 3"/>
            <p:cNvGrpSpPr/>
            <p:nvPr/>
          </p:nvGrpSpPr>
          <p:grpSpPr>
            <a:xfrm>
              <a:off x="2915816" y="249223"/>
              <a:ext cx="5472608" cy="866776"/>
              <a:chOff x="2915816" y="249223"/>
              <a:chExt cx="5472608" cy="866776"/>
            </a:xfrm>
          </p:grpSpPr>
          <p:sp>
            <p:nvSpPr>
              <p:cNvPr id="6" name="Rectangle 1"/>
              <p:cNvSpPr txBox="1">
                <a:spLocks noChangeArrowheads="1"/>
              </p:cNvSpPr>
              <p:nvPr/>
            </p:nvSpPr>
            <p:spPr bwMode="auto">
              <a:xfrm>
                <a:off x="2915816" y="249223"/>
                <a:ext cx="4896544" cy="8667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38808" rIns="0" bIns="0" numCol="1" anchor="ctr" anchorCtr="0" compatLnSpc="1">
                <a:prstTxWarp prst="textNoShape">
                  <a:avLst/>
                </a:prstTxWarp>
              </a:bodyPr>
              <a:lstStyle>
                <a:lvl1pPr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+mj-lt"/>
                    <a:ea typeface="+mj-ea"/>
                    <a:cs typeface="+mj-cs"/>
                  </a:defRPr>
                </a:lvl1pPr>
                <a:lvl2pPr marL="742950" indent="-28575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marL="0" marR="0" lvl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  <a:defRPr/>
                </a:pPr>
                <a:r>
                  <a:rPr kumimoji="0" lang="nb-NO" altLang="nb-NO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MS Gothic"/>
                  </a:rPr>
                  <a:t>Orientering for </a:t>
                </a:r>
              </a:p>
              <a:p>
                <a:pPr marL="0" marR="0" lvl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  <a:defRPr/>
                </a:pPr>
                <a:r>
                  <a:rPr kumimoji="0" lang="nb-NO" altLang="nb-NO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MS Gothic"/>
                  </a:rPr>
                  <a:t>Innkommende</a:t>
                </a:r>
                <a:r>
                  <a:rPr lang="nb-NO" altLang="nb-NO" sz="2400" kern="0" dirty="0">
                    <a:latin typeface="Arial"/>
                    <a:ea typeface="MS Gothic"/>
                  </a:rPr>
                  <a:t> </a:t>
                </a:r>
                <a:r>
                  <a:rPr lang="nb-NO" altLang="nb-NO" sz="2400" kern="0" dirty="0" smtClean="0">
                    <a:latin typeface="Arial"/>
                    <a:ea typeface="MS Gothic"/>
                  </a:rPr>
                  <a:t>klubbpresidenter</a:t>
                </a:r>
                <a:endParaRPr kumimoji="0" lang="nb-NO" altLang="nb-NO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MS Gothic"/>
                </a:endParaRPr>
              </a:p>
            </p:txBody>
          </p:sp>
          <p:pic>
            <p:nvPicPr>
              <p:cNvPr id="7" name="Bilde 6" descr="2014-15 Presidential Theme"/>
              <p:cNvPicPr/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2360" y="306035"/>
                <a:ext cx="576064" cy="80996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249223"/>
              <a:ext cx="2324100" cy="86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ktangel 8"/>
          <p:cNvSpPr/>
          <p:nvPr/>
        </p:nvSpPr>
        <p:spPr>
          <a:xfrm>
            <a:off x="0" y="6439644"/>
            <a:ext cx="9144000" cy="418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>
          <a:xfrm>
            <a:off x="107504" y="6418396"/>
            <a:ext cx="9036496" cy="439604"/>
          </a:xfrm>
        </p:spPr>
        <p:txBody>
          <a:bodyPr/>
          <a:lstStyle/>
          <a:p>
            <a:r>
              <a:rPr lang="nb-NO" sz="1200" b="1" dirty="0" smtClean="0">
                <a:solidFill>
                  <a:schemeClr val="bg1"/>
                </a:solidFill>
              </a:rPr>
              <a:t>Frister for innbetalinger og innmeldinger etc. </a:t>
            </a:r>
            <a:r>
              <a:rPr lang="nb-NO" sz="1200" b="1" dirty="0" err="1" smtClean="0">
                <a:solidFill>
                  <a:schemeClr val="bg1"/>
                </a:solidFill>
              </a:rPr>
              <a:t>Rotaryåret</a:t>
            </a:r>
            <a:r>
              <a:rPr lang="nb-NO" sz="1200" b="1" dirty="0" smtClean="0">
                <a:solidFill>
                  <a:schemeClr val="bg1"/>
                </a:solidFill>
              </a:rPr>
              <a:t> 2014 - 2015              			Ragnar Enger</a:t>
            </a:r>
            <a:endParaRPr lang="nb-NO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500594"/>
              </p:ext>
            </p:extLst>
          </p:nvPr>
        </p:nvGraphicFramePr>
        <p:xfrm>
          <a:off x="251520" y="1844823"/>
          <a:ext cx="8565290" cy="2239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209"/>
                <a:gridCol w="317110"/>
                <a:gridCol w="2315041"/>
                <a:gridCol w="1656184"/>
                <a:gridCol w="648072"/>
                <a:gridCol w="648072"/>
                <a:gridCol w="648072"/>
                <a:gridCol w="648072"/>
                <a:gridCol w="576064"/>
                <a:gridCol w="500394"/>
              </a:tblGrid>
              <a:tr h="504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Måned</a:t>
                      </a:r>
                      <a:endParaRPr lang="nb-NO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31545" marR="315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Dato</a:t>
                      </a:r>
                      <a:endParaRPr lang="nb-NO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31545" marR="315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Måned</a:t>
                      </a:r>
                      <a:endParaRPr lang="nb-NO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31545" marR="315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Ansvarlig</a:t>
                      </a:r>
                      <a:endParaRPr lang="nb-NO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31545" marR="315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President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13-14</a:t>
                      </a:r>
                      <a:endParaRPr lang="nb-NO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31545" marR="315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President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14-15</a:t>
                      </a:r>
                      <a:endParaRPr lang="nb-NO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31545" marR="315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Pres.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15-16</a:t>
                      </a:r>
                      <a:endParaRPr lang="nb-NO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31545" marR="315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</a:rPr>
                        <a:t>Kasserer </a:t>
                      </a:r>
                      <a:endParaRPr lang="nb-NO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31545" marR="315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</a:rPr>
                        <a:t>Sekretær</a:t>
                      </a:r>
                      <a:endParaRPr lang="nb-NO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31545" marR="315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Andre</a:t>
                      </a:r>
                      <a:endParaRPr lang="nb-NO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31545" marR="31545" marT="0" marB="0"/>
                </a:tc>
              </a:tr>
              <a:tr h="16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Arial"/>
                          <a:ea typeface="Calibri"/>
                        </a:rPr>
                        <a:t>Juni 2015</a:t>
                      </a:r>
                      <a:endParaRPr lang="nb-NO" sz="1100">
                        <a:effectLst/>
                        <a:latin typeface="Arial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1100">
                        <a:effectLst/>
                        <a:latin typeface="Arial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</a:tr>
              <a:tr h="16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1100">
                        <a:effectLst/>
                        <a:latin typeface="Arial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10.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Avslutte frammøteregistrering mai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Sekretær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</a:tr>
              <a:tr h="16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1100">
                        <a:effectLst/>
                        <a:latin typeface="Arial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30.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Arial"/>
                          <a:ea typeface="Calibri"/>
                        </a:rPr>
                        <a:t>Korrigere medlemsliste på MEDLEMSNETT</a:t>
                      </a:r>
                      <a:endParaRPr lang="nb-NO" sz="1100">
                        <a:effectLst/>
                        <a:latin typeface="Arial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sekretær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</a:tr>
              <a:tr h="16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Arial"/>
                          <a:ea typeface="Calibri"/>
                        </a:rPr>
                        <a:t>Juli 2015</a:t>
                      </a:r>
                      <a:endParaRPr lang="nb-NO" sz="1100">
                        <a:effectLst/>
                        <a:latin typeface="Arial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1100">
                        <a:effectLst/>
                        <a:latin typeface="Arial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</a:tr>
              <a:tr h="16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nb-NO" sz="1100">
                        <a:effectLst/>
                        <a:latin typeface="Arial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1.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SAR  (Semi Annual report) til RI</a:t>
                      </a:r>
                      <a:endParaRPr lang="nb-NO" sz="1100">
                        <a:effectLst/>
                        <a:latin typeface="Arial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President/sekretær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</a:rPr>
                        <a:t>K</a:t>
                      </a:r>
                      <a:endParaRPr lang="nb-NO" sz="1100">
                        <a:effectLst/>
                        <a:latin typeface="Arial"/>
                        <a:ea typeface="Calibri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</a:tr>
              <a:tr h="168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1.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Arial"/>
                          <a:ea typeface="Calibri"/>
                        </a:rPr>
                        <a:t>Innbetale kontingent til RI</a:t>
                      </a:r>
                      <a:endParaRPr lang="nb-NO" sz="1100">
                        <a:effectLst/>
                        <a:latin typeface="Arial"/>
                        <a:ea typeface="Calibri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Kasserer/president 15-16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x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36195" marR="361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09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e 2"/>
          <p:cNvGrpSpPr/>
          <p:nvPr/>
        </p:nvGrpSpPr>
        <p:grpSpPr>
          <a:xfrm>
            <a:off x="323528" y="264063"/>
            <a:ext cx="8208912" cy="866776"/>
            <a:chOff x="179512" y="249223"/>
            <a:chExt cx="8208912" cy="866776"/>
          </a:xfrm>
        </p:grpSpPr>
        <p:grpSp>
          <p:nvGrpSpPr>
            <p:cNvPr id="4" name="Gruppe 3"/>
            <p:cNvGrpSpPr/>
            <p:nvPr/>
          </p:nvGrpSpPr>
          <p:grpSpPr>
            <a:xfrm>
              <a:off x="2915816" y="249223"/>
              <a:ext cx="5472608" cy="866776"/>
              <a:chOff x="2915816" y="249223"/>
              <a:chExt cx="5472608" cy="866776"/>
            </a:xfrm>
          </p:grpSpPr>
          <p:sp>
            <p:nvSpPr>
              <p:cNvPr id="6" name="Rectangle 1"/>
              <p:cNvSpPr txBox="1">
                <a:spLocks noChangeArrowheads="1"/>
              </p:cNvSpPr>
              <p:nvPr/>
            </p:nvSpPr>
            <p:spPr bwMode="auto">
              <a:xfrm>
                <a:off x="2915816" y="249223"/>
                <a:ext cx="4896544" cy="8667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38808" rIns="0" bIns="0" numCol="1" anchor="ctr" anchorCtr="0" compatLnSpc="1">
                <a:prstTxWarp prst="textNoShape">
                  <a:avLst/>
                </a:prstTxWarp>
              </a:bodyPr>
              <a:lstStyle>
                <a:lvl1pPr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+mj-lt"/>
                    <a:ea typeface="+mj-ea"/>
                    <a:cs typeface="+mj-cs"/>
                  </a:defRPr>
                </a:lvl1pPr>
                <a:lvl2pPr marL="742950" indent="-28575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marL="0" marR="0" lvl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  <a:defRPr/>
                </a:pPr>
                <a:r>
                  <a:rPr kumimoji="0" lang="nb-NO" altLang="nb-NO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MS Gothic"/>
                  </a:rPr>
                  <a:t>Orientering for </a:t>
                </a:r>
              </a:p>
              <a:p>
                <a:pPr marL="0" marR="0" lvl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  <a:defRPr/>
                </a:pPr>
                <a:r>
                  <a:rPr kumimoji="0" lang="nb-NO" altLang="nb-NO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MS Gothic"/>
                  </a:rPr>
                  <a:t>Innkommende</a:t>
                </a:r>
                <a:r>
                  <a:rPr lang="nb-NO" altLang="nb-NO" sz="2400" kern="0" dirty="0">
                    <a:latin typeface="Arial"/>
                    <a:ea typeface="MS Gothic"/>
                  </a:rPr>
                  <a:t> </a:t>
                </a:r>
                <a:r>
                  <a:rPr lang="nb-NO" altLang="nb-NO" sz="2400" kern="0" dirty="0" smtClean="0">
                    <a:latin typeface="Arial"/>
                    <a:ea typeface="MS Gothic"/>
                  </a:rPr>
                  <a:t>klubbpresidenter</a:t>
                </a:r>
                <a:endParaRPr kumimoji="0" lang="nb-NO" altLang="nb-NO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MS Gothic"/>
                </a:endParaRPr>
              </a:p>
            </p:txBody>
          </p:sp>
          <p:pic>
            <p:nvPicPr>
              <p:cNvPr id="7" name="Bilde 6" descr="2014-15 Presidential Theme"/>
              <p:cNvPicPr/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2360" y="306035"/>
                <a:ext cx="576064" cy="80996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249223"/>
              <a:ext cx="2324100" cy="86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ktangel 8"/>
          <p:cNvSpPr/>
          <p:nvPr/>
        </p:nvSpPr>
        <p:spPr>
          <a:xfrm>
            <a:off x="0" y="6439644"/>
            <a:ext cx="9144000" cy="418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>
          <a:xfrm>
            <a:off x="107504" y="6418396"/>
            <a:ext cx="9036496" cy="439604"/>
          </a:xfrm>
        </p:spPr>
        <p:txBody>
          <a:bodyPr/>
          <a:lstStyle/>
          <a:p>
            <a:r>
              <a:rPr lang="nb-NO" sz="1200" b="1" dirty="0" smtClean="0">
                <a:solidFill>
                  <a:schemeClr val="bg1"/>
                </a:solidFill>
              </a:rPr>
              <a:t>Frister for innbetalinger og innmeldinger etc. </a:t>
            </a:r>
            <a:r>
              <a:rPr lang="nb-NO" sz="1200" b="1" dirty="0" err="1" smtClean="0">
                <a:solidFill>
                  <a:schemeClr val="bg1"/>
                </a:solidFill>
              </a:rPr>
              <a:t>Rotaryåret</a:t>
            </a:r>
            <a:r>
              <a:rPr lang="nb-NO" sz="1200" b="1" dirty="0" smtClean="0">
                <a:solidFill>
                  <a:schemeClr val="bg1"/>
                </a:solidFill>
              </a:rPr>
              <a:t> 2014 - 2015              			Ragnar Enger</a:t>
            </a:r>
            <a:endParaRPr lang="nb-NO" sz="1200" b="1" dirty="0">
              <a:solidFill>
                <a:schemeClr val="bg1"/>
              </a:solidFill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323528" y="1628800"/>
            <a:ext cx="856895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>
                <a:solidFill>
                  <a:srgbClr val="C00000"/>
                </a:solidFill>
              </a:rPr>
              <a:t>KORTVERSJON PRESIDENTENS FORBEREDELSER:</a:t>
            </a:r>
          </a:p>
          <a:p>
            <a:endParaRPr lang="nb-NO" sz="1600" dirty="0"/>
          </a:p>
          <a:p>
            <a:pPr lvl="0"/>
            <a:r>
              <a:rPr lang="nb-NO" b="1" dirty="0" smtClean="0"/>
              <a:t>Etter valget</a:t>
            </a:r>
            <a:endParaRPr lang="nb-NO" sz="105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Fordele valgt styre til vervene </a:t>
            </a:r>
            <a:r>
              <a:rPr lang="nb-NO" dirty="0" err="1"/>
              <a:t>ihht</a:t>
            </a:r>
            <a:r>
              <a:rPr lang="nb-NO" dirty="0"/>
              <a:t> organisasjonsplanen / vedtektene</a:t>
            </a:r>
            <a:endParaRPr lang="nb-NO" sz="105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Utnevne komiteledere</a:t>
            </a:r>
            <a:endParaRPr lang="nb-NO" sz="105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Fordele medlemmene inn i komiteene</a:t>
            </a:r>
            <a:endParaRPr lang="nb-NO" sz="105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Ha første styremøte før ferien, programkomiteen planlegger de første møtene etter </a:t>
            </a:r>
            <a:r>
              <a:rPr lang="nb-NO" dirty="0" smtClean="0"/>
              <a:t>ferien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/>
              <a:t>I </a:t>
            </a:r>
            <a:r>
              <a:rPr lang="nb-NO" dirty="0"/>
              <a:t>samråd med det nye styret arbeide med klubbens mål og planer for kommende </a:t>
            </a:r>
            <a:r>
              <a:rPr lang="nb-NO" dirty="0" err="1"/>
              <a:t>Rotaryår</a:t>
            </a:r>
            <a:r>
              <a:rPr lang="nb-NO" dirty="0"/>
              <a:t> juli 14 - juni </a:t>
            </a:r>
            <a:r>
              <a:rPr lang="nb-NO" dirty="0" smtClean="0"/>
              <a:t>15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b-NO" dirty="0" smtClean="0"/>
              <a:t>Planen </a:t>
            </a:r>
            <a:r>
              <a:rPr lang="nb-NO" dirty="0"/>
              <a:t>leveres på www.rotary.org senest 1. </a:t>
            </a:r>
            <a:r>
              <a:rPr lang="nb-NO" dirty="0" smtClean="0"/>
              <a:t>mai</a:t>
            </a:r>
            <a:endParaRPr lang="nb-NO" sz="105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/>
              <a:t>Delta </a:t>
            </a:r>
            <a:r>
              <a:rPr lang="nb-NO" dirty="0"/>
              <a:t>på </a:t>
            </a:r>
            <a:r>
              <a:rPr lang="nb-NO" dirty="0" err="1"/>
              <a:t>PrePETS</a:t>
            </a:r>
            <a:r>
              <a:rPr lang="nb-NO" dirty="0"/>
              <a:t> sammen med sekretær og kasserer mars </a:t>
            </a:r>
            <a:r>
              <a:rPr lang="nb-NO" dirty="0" smtClean="0"/>
              <a:t>2014</a:t>
            </a:r>
            <a:endParaRPr lang="nb-NO" sz="105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/>
              <a:t>Delta </a:t>
            </a:r>
            <a:r>
              <a:rPr lang="nb-NO" dirty="0"/>
              <a:t>på PETS inkl. </a:t>
            </a:r>
            <a:r>
              <a:rPr lang="nb-NO" dirty="0" err="1"/>
              <a:t>Distriktssamlingen</a:t>
            </a:r>
            <a:r>
              <a:rPr lang="nb-NO" dirty="0"/>
              <a:t> (budsjett for D2305) mars 2014</a:t>
            </a:r>
            <a:endParaRPr lang="nb-NO" sz="1050" dirty="0"/>
          </a:p>
          <a:p>
            <a:r>
              <a:rPr lang="nb-NO" dirty="0"/>
              <a:t> </a:t>
            </a:r>
            <a:endParaRPr lang="nb-NO" sz="1200" dirty="0"/>
          </a:p>
          <a:p>
            <a:r>
              <a:rPr lang="nb-NO" dirty="0"/>
              <a:t>Overlevering av presidentklubba på siste møte i juni.</a:t>
            </a:r>
          </a:p>
        </p:txBody>
      </p:sp>
    </p:spTree>
    <p:extLst>
      <p:ext uri="{BB962C8B-B14F-4D97-AF65-F5344CB8AC3E}">
        <p14:creationId xmlns:p14="http://schemas.microsoft.com/office/powerpoint/2010/main" val="321948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e 2"/>
          <p:cNvGrpSpPr/>
          <p:nvPr/>
        </p:nvGrpSpPr>
        <p:grpSpPr>
          <a:xfrm>
            <a:off x="323528" y="264063"/>
            <a:ext cx="8208912" cy="866776"/>
            <a:chOff x="179512" y="249223"/>
            <a:chExt cx="8208912" cy="866776"/>
          </a:xfrm>
        </p:grpSpPr>
        <p:grpSp>
          <p:nvGrpSpPr>
            <p:cNvPr id="4" name="Gruppe 3"/>
            <p:cNvGrpSpPr/>
            <p:nvPr/>
          </p:nvGrpSpPr>
          <p:grpSpPr>
            <a:xfrm>
              <a:off x="2915816" y="249223"/>
              <a:ext cx="5472608" cy="866776"/>
              <a:chOff x="2915816" y="249223"/>
              <a:chExt cx="5472608" cy="866776"/>
            </a:xfrm>
          </p:grpSpPr>
          <p:sp>
            <p:nvSpPr>
              <p:cNvPr id="6" name="Rectangle 1"/>
              <p:cNvSpPr txBox="1">
                <a:spLocks noChangeArrowheads="1"/>
              </p:cNvSpPr>
              <p:nvPr/>
            </p:nvSpPr>
            <p:spPr bwMode="auto">
              <a:xfrm>
                <a:off x="2915816" y="249223"/>
                <a:ext cx="4896544" cy="8667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38808" rIns="0" bIns="0" numCol="1" anchor="ctr" anchorCtr="0" compatLnSpc="1">
                <a:prstTxWarp prst="textNoShape">
                  <a:avLst/>
                </a:prstTxWarp>
              </a:bodyPr>
              <a:lstStyle>
                <a:lvl1pPr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+mj-lt"/>
                    <a:ea typeface="+mj-ea"/>
                    <a:cs typeface="+mj-cs"/>
                  </a:defRPr>
                </a:lvl1pPr>
                <a:lvl2pPr marL="742950" indent="-28575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2pPr>
                <a:lvl3pPr marL="11430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3pPr>
                <a:lvl4pPr marL="16002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4pPr>
                <a:lvl5pPr marL="20574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5pPr>
                <a:lvl6pPr marL="25146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6pPr>
                <a:lvl7pPr marL="29718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7pPr>
                <a:lvl8pPr marL="34290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8pPr>
                <a:lvl9pPr marL="3886200" indent="-228600" algn="ctr" defTabSz="449263" rtl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4400">
                    <a:solidFill>
                      <a:srgbClr val="000000"/>
                    </a:solidFill>
                    <a:latin typeface="Arial" charset="0"/>
                    <a:ea typeface="MS Gothic" charset="-128"/>
                  </a:defRPr>
                </a:lvl9pPr>
              </a:lstStyle>
              <a:p>
                <a:pPr marL="0" marR="0" lvl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  <a:defRPr/>
                </a:pPr>
                <a:r>
                  <a:rPr kumimoji="0" lang="nb-NO" altLang="nb-NO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MS Gothic"/>
                  </a:rPr>
                  <a:t>Orientering for </a:t>
                </a:r>
              </a:p>
              <a:p>
                <a:pPr marL="0" marR="0" lvl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  <a:defRPr/>
                </a:pPr>
                <a:r>
                  <a:rPr kumimoji="0" lang="nb-NO" altLang="nb-NO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MS Gothic"/>
                  </a:rPr>
                  <a:t>Innkommende</a:t>
                </a:r>
                <a:r>
                  <a:rPr lang="nb-NO" altLang="nb-NO" sz="2400" kern="0" dirty="0">
                    <a:latin typeface="Arial"/>
                    <a:ea typeface="MS Gothic"/>
                  </a:rPr>
                  <a:t> </a:t>
                </a:r>
                <a:r>
                  <a:rPr lang="nb-NO" altLang="nb-NO" sz="2400" kern="0" dirty="0" smtClean="0">
                    <a:latin typeface="Arial"/>
                    <a:ea typeface="MS Gothic"/>
                  </a:rPr>
                  <a:t>klubbpresidenter</a:t>
                </a:r>
                <a:endParaRPr kumimoji="0" lang="nb-NO" altLang="nb-NO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MS Gothic"/>
                </a:endParaRPr>
              </a:p>
            </p:txBody>
          </p:sp>
          <p:pic>
            <p:nvPicPr>
              <p:cNvPr id="7" name="Bilde 6" descr="2014-15 Presidential Theme"/>
              <p:cNvPicPr/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2360" y="306035"/>
                <a:ext cx="576064" cy="80996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249223"/>
              <a:ext cx="2324100" cy="86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ktangel 8"/>
          <p:cNvSpPr/>
          <p:nvPr/>
        </p:nvSpPr>
        <p:spPr>
          <a:xfrm>
            <a:off x="0" y="6439644"/>
            <a:ext cx="9144000" cy="418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>
          <a:xfrm>
            <a:off x="107504" y="6418396"/>
            <a:ext cx="9036496" cy="439604"/>
          </a:xfrm>
        </p:spPr>
        <p:txBody>
          <a:bodyPr/>
          <a:lstStyle/>
          <a:p>
            <a:r>
              <a:rPr lang="nb-NO" sz="1200" b="1" dirty="0" smtClean="0">
                <a:solidFill>
                  <a:schemeClr val="bg1"/>
                </a:solidFill>
              </a:rPr>
              <a:t>Frister for innbetalinger og innmeldinger etc. </a:t>
            </a:r>
            <a:r>
              <a:rPr lang="nb-NO" sz="1200" b="1" dirty="0" err="1" smtClean="0">
                <a:solidFill>
                  <a:schemeClr val="bg1"/>
                </a:solidFill>
              </a:rPr>
              <a:t>Rotaryåret</a:t>
            </a:r>
            <a:r>
              <a:rPr lang="nb-NO" sz="1200" b="1" dirty="0" smtClean="0">
                <a:solidFill>
                  <a:schemeClr val="bg1"/>
                </a:solidFill>
              </a:rPr>
              <a:t> 2014 - 2015              			Ragnar Enger</a:t>
            </a:r>
            <a:endParaRPr lang="nb-NO" sz="1200" b="1" dirty="0">
              <a:solidFill>
                <a:schemeClr val="bg1"/>
              </a:solidFill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251520" y="1556792"/>
            <a:ext cx="86409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rgbClr val="C00000"/>
                </a:solidFill>
              </a:rPr>
              <a:t>KORTVERSJON PRESIDENTENS FORBEREDELSER:</a:t>
            </a:r>
          </a:p>
          <a:p>
            <a:endParaRPr lang="nb-NO" b="1" dirty="0" smtClean="0"/>
          </a:p>
          <a:p>
            <a:r>
              <a:rPr lang="nb-NO" b="1" dirty="0" smtClean="0"/>
              <a:t>Etter </a:t>
            </a:r>
            <a:r>
              <a:rPr lang="nb-NO" b="1" dirty="0"/>
              <a:t>overtakelsen 1. juli</a:t>
            </a:r>
            <a:endParaRPr lang="nb-NO" sz="1000" b="1" dirty="0"/>
          </a:p>
          <a:p>
            <a:r>
              <a:rPr lang="nb-NO" dirty="0"/>
              <a:t> </a:t>
            </a:r>
            <a:endParaRPr lang="nb-NO" sz="1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dirty="0"/>
              <a:t>Lede </a:t>
            </a:r>
            <a:r>
              <a:rPr lang="nb-NO" dirty="0" smtClean="0"/>
              <a:t>klubbmøtene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dirty="0" smtClean="0"/>
              <a:t>Ved </a:t>
            </a:r>
            <a:r>
              <a:rPr lang="nb-NO" dirty="0"/>
              <a:t>fravær, skaffe stedfortreder med gjennomført PETS, </a:t>
            </a:r>
            <a:r>
              <a:rPr lang="nb-NO" dirty="0" err="1"/>
              <a:t>dvs</a:t>
            </a:r>
            <a:r>
              <a:rPr lang="nb-NO" dirty="0"/>
              <a:t> tidligere </a:t>
            </a:r>
            <a:r>
              <a:rPr lang="nb-NO" dirty="0" smtClean="0"/>
              <a:t>presidenter</a:t>
            </a:r>
            <a:endParaRPr lang="nb-NO" sz="1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dirty="0" smtClean="0"/>
              <a:t>Delta </a:t>
            </a:r>
            <a:r>
              <a:rPr lang="nb-NO" dirty="0"/>
              <a:t>på Distriktskonferansen høsten </a:t>
            </a:r>
            <a:r>
              <a:rPr lang="nb-NO" dirty="0" smtClean="0"/>
              <a:t>2014</a:t>
            </a:r>
            <a:endParaRPr lang="nb-NO" sz="1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dirty="0" smtClean="0"/>
              <a:t>Organisere </a:t>
            </a:r>
            <a:r>
              <a:rPr lang="nb-NO" dirty="0"/>
              <a:t>årsmøte med valg, regnskap og </a:t>
            </a:r>
            <a:r>
              <a:rPr lang="nb-NO" dirty="0" smtClean="0"/>
              <a:t>budsjett</a:t>
            </a:r>
            <a:endParaRPr lang="nb-NO" sz="1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dirty="0" smtClean="0"/>
              <a:t>Følge </a:t>
            </a:r>
            <a:r>
              <a:rPr lang="nb-NO" dirty="0"/>
              <a:t>opp klubbens mål og </a:t>
            </a:r>
            <a:r>
              <a:rPr lang="nb-NO" dirty="0" smtClean="0"/>
              <a:t>planer</a:t>
            </a:r>
            <a:endParaRPr lang="nb-NO" sz="1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/>
              <a:t>Medlemssituasjonen</a:t>
            </a:r>
            <a:endParaRPr lang="nb-NO" sz="1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/>
              <a:t>Bidrag </a:t>
            </a:r>
            <a:r>
              <a:rPr lang="nb-NO" dirty="0"/>
              <a:t>til </a:t>
            </a:r>
            <a:r>
              <a:rPr lang="nb-NO" dirty="0" smtClean="0"/>
              <a:t>TRF</a:t>
            </a:r>
            <a:endParaRPr lang="nb-NO" sz="1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/>
              <a:t>Prosjekter </a:t>
            </a:r>
            <a:r>
              <a:rPr lang="nb-NO" dirty="0"/>
              <a:t>(egne eller sammen med andre </a:t>
            </a:r>
            <a:r>
              <a:rPr lang="nb-NO" dirty="0" smtClean="0"/>
              <a:t>klubber)</a:t>
            </a:r>
            <a:endParaRPr lang="nb-NO" sz="1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/>
              <a:t>PR </a:t>
            </a:r>
            <a:r>
              <a:rPr lang="nb-NO" dirty="0"/>
              <a:t>/ </a:t>
            </a:r>
            <a:r>
              <a:rPr lang="nb-NO" dirty="0" smtClean="0"/>
              <a:t>Media</a:t>
            </a:r>
            <a:endParaRPr lang="nb-NO" sz="1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/>
              <a:t>Følge </a:t>
            </a:r>
            <a:r>
              <a:rPr lang="nb-NO" dirty="0"/>
              <a:t>opp klubbens totale forpliktelser på kort og lang sikt</a:t>
            </a:r>
            <a:endParaRPr lang="nb-NO" sz="1000" dirty="0"/>
          </a:p>
          <a:p>
            <a:r>
              <a:rPr lang="nb-NO" dirty="0"/>
              <a:t> </a:t>
            </a:r>
            <a:endParaRPr lang="nb-NO" sz="1000" dirty="0"/>
          </a:p>
          <a:p>
            <a:r>
              <a:rPr lang="nb-NO" dirty="0"/>
              <a:t>Levere klubba videre juni 2015 helst med en klubb i enda bedre stand</a:t>
            </a:r>
            <a:endParaRPr lang="nb-NO" sz="10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5129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ølg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2256</TotalTime>
  <Words>863</Words>
  <Application>Microsoft Office PowerPoint</Application>
  <PresentationFormat>Skjermfremvisning (4:3)</PresentationFormat>
  <Paragraphs>745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5" baseType="lpstr">
      <vt:lpstr>MS Gothic</vt:lpstr>
      <vt:lpstr>Arial</vt:lpstr>
      <vt:lpstr>Calibri</vt:lpstr>
      <vt:lpstr>Candara</vt:lpstr>
      <vt:lpstr>Symbol</vt:lpstr>
      <vt:lpstr>Times New Roman</vt:lpstr>
      <vt:lpstr>Bølgeform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Jan Ørnulf Bark</dc:creator>
  <cp:lastModifiedBy>Rune</cp:lastModifiedBy>
  <cp:revision>65</cp:revision>
  <dcterms:created xsi:type="dcterms:W3CDTF">2014-02-28T20:05:50Z</dcterms:created>
  <dcterms:modified xsi:type="dcterms:W3CDTF">2014-04-01T19:49:51Z</dcterms:modified>
</cp:coreProperties>
</file>