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19"/>
  </p:notesMasterIdLst>
  <p:handoutMasterIdLst>
    <p:handoutMasterId r:id="rId20"/>
  </p:handoutMasterIdLst>
  <p:sldIdLst>
    <p:sldId id="361" r:id="rId4"/>
    <p:sldId id="366" r:id="rId5"/>
    <p:sldId id="367" r:id="rId6"/>
    <p:sldId id="377" r:id="rId7"/>
    <p:sldId id="382" r:id="rId8"/>
    <p:sldId id="378" r:id="rId9"/>
    <p:sldId id="365" r:id="rId10"/>
    <p:sldId id="368" r:id="rId11"/>
    <p:sldId id="379" r:id="rId12"/>
    <p:sldId id="369" r:id="rId13"/>
    <p:sldId id="370" r:id="rId14"/>
    <p:sldId id="376" r:id="rId15"/>
    <p:sldId id="371" r:id="rId16"/>
    <p:sldId id="372" r:id="rId17"/>
    <p:sldId id="375" r:id="rId18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FF7600"/>
    <a:srgbClr val="D91B5C"/>
    <a:srgbClr val="872175"/>
    <a:srgbClr val="009999"/>
    <a:srgbClr val="00AEEF"/>
    <a:srgbClr val="01B4E7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7" autoAdjust="0"/>
    <p:restoredTop sz="99761" autoAdjust="0"/>
  </p:normalViewPr>
  <p:slideViewPr>
    <p:cSldViewPr>
      <p:cViewPr varScale="1">
        <p:scale>
          <a:sx n="74" d="100"/>
          <a:sy n="74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-3592" y="-10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546" y="0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68"/>
            <a:ext cx="2890542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546" y="9429968"/>
            <a:ext cx="2890542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55A70A02-0D73-4C51-966E-56978210B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15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546" y="0"/>
            <a:ext cx="2890542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515" y="4715831"/>
            <a:ext cx="4890060" cy="446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68"/>
            <a:ext cx="2890542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546" y="9429968"/>
            <a:ext cx="2890542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82D829AC-7EFA-42FA-AB1D-3D39A7A43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17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18F32-0233-47CC-BCB2-066CBCCCEFAF}" type="slidenum">
              <a:rPr lang="en-US" smtClean="0"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ea typeface="ヒラギノ角ゴ Pro W3"/>
              <a:cs typeface="ヒラギノ角ゴ Pro W3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4199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165850"/>
            <a:ext cx="1371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5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795963" y="228600"/>
            <a:ext cx="3043237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80063" y="6477000"/>
            <a:ext cx="3106737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|  </a:t>
            </a:r>
            <a:fld id="{D82A28FD-23FA-42AC-A58C-C5792FDD9A63}" type="slidenum">
              <a:rPr lang="en-US" sz="900" spc="30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pPr algn="r" eaLnBrk="0" hangingPunct="0"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ea typeface="ヒラギノ角ゴ Pro W3" charset="0"/>
              <a:cs typeface="Arial Narrow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33" r:id="rId14"/>
    <p:sldLayoutId id="2147483734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04025" y="6477000"/>
            <a:ext cx="1882775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|  </a:t>
            </a:r>
            <a:fld id="{8164F175-D8D6-43EB-A367-6AE0C48C3FAB}" type="slidenum">
              <a:rPr lang="en-US" sz="900" spc="30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pPr algn="r" eaLnBrk="0" hangingPunct="0"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ea typeface="ヒラギノ角ゴ Pro W3" charset="0"/>
              <a:cs typeface="Arial Narrow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429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3795" name="Rectangle 10"/>
          <p:cNvSpPr txBox="1">
            <a:spLocks noChangeArrowheads="1"/>
          </p:cNvSpPr>
          <p:nvPr/>
        </p:nvSpPr>
        <p:spPr bwMode="auto">
          <a:xfrm>
            <a:off x="533400" y="35814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spcAft>
                <a:spcPts val="2400"/>
              </a:spcAft>
            </a:pPr>
            <a:r>
              <a:rPr lang="en-US" sz="4400">
                <a:solidFill>
                  <a:schemeClr val="bg1"/>
                </a:solidFill>
                <a:latin typeface="Arial Narrow Bold"/>
                <a:ea typeface="Arial Narrow Bold"/>
                <a:cs typeface="Arial Narrow Bold"/>
              </a:rPr>
              <a:t>TITLE</a:t>
            </a:r>
          </a:p>
        </p:txBody>
      </p:sp>
      <p:sp>
        <p:nvSpPr>
          <p:cNvPr id="6" name="Rubrik 5"/>
          <p:cNvSpPr>
            <a:spLocks noGrp="1"/>
          </p:cNvSpPr>
          <p:nvPr>
            <p:ph type="ctrTitle"/>
          </p:nvPr>
        </p:nvSpPr>
        <p:spPr bwMode="auto">
          <a:xfrm>
            <a:off x="-180975" y="3429000"/>
            <a:ext cx="9477375" cy="990600"/>
          </a:xfrm>
          <a:ln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sv-SE" b="1" dirty="0" smtClean="0">
                <a:latin typeface="Arial Narrow" pitchFamily="34" charset="0"/>
              </a:rPr>
              <a:t>			NORFO</a:t>
            </a:r>
            <a:r>
              <a:rPr lang="sv-SE" dirty="0" smtClean="0">
                <a:latin typeface="Arial Narrow" pitchFamily="34" charset="0"/>
              </a:rPr>
              <a:t> – Hva og hvordan?</a:t>
            </a:r>
          </a:p>
        </p:txBody>
      </p:sp>
      <p:sp>
        <p:nvSpPr>
          <p:cNvPr id="33797" name="Underrubrik 6"/>
          <p:cNvSpPr>
            <a:spLocks noGrp="1"/>
          </p:cNvSpPr>
          <p:nvPr>
            <p:ph type="subTitle" idx="1"/>
          </p:nvPr>
        </p:nvSpPr>
        <p:spPr bwMode="auto">
          <a:xfrm>
            <a:off x="533400" y="4581525"/>
            <a:ext cx="7134944" cy="1583779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sv-SE" dirty="0" smtClean="0">
                <a:latin typeface="Georgia" pitchFamily="18" charset="0"/>
                <a:ea typeface="Georgia" pitchFamily="18" charset="0"/>
                <a:cs typeface="Georgia" pitchFamily="18" charset="0"/>
              </a:rPr>
              <a:t>						</a:t>
            </a:r>
            <a:r>
              <a:rPr lang="sv-SE" sz="1600" dirty="0" smtClean="0">
                <a:latin typeface="Georgia" pitchFamily="18" charset="0"/>
                <a:ea typeface="Georgia" pitchFamily="18" charset="0"/>
                <a:cs typeface="Georgia" pitchFamily="18" charset="0"/>
              </a:rPr>
              <a:t>PETS i D 2305 2014</a:t>
            </a:r>
            <a:r>
              <a:rPr lang="sv-SE" sz="1600" dirty="0">
                <a:latin typeface="Georgia" pitchFamily="18" charset="0"/>
                <a:ea typeface="Georgia" pitchFamily="18" charset="0"/>
                <a:cs typeface="Georgia" pitchFamily="18" charset="0"/>
              </a:rPr>
              <a:t> </a:t>
            </a:r>
            <a:r>
              <a:rPr lang="sv-SE" sz="1600" dirty="0" smtClean="0">
                <a:latin typeface="Georgia" pitchFamily="18" charset="0"/>
                <a:ea typeface="Georgia" pitchFamily="18" charset="0"/>
                <a:cs typeface="Georgia" pitchFamily="18" charset="0"/>
              </a:rPr>
              <a:t>                       	     							</a:t>
            </a:r>
            <a:r>
              <a:rPr lang="sv-SE" sz="1600" b="1" dirty="0" smtClean="0">
                <a:latin typeface="Georgia" pitchFamily="18" charset="0"/>
                <a:ea typeface="Georgia" pitchFamily="18" charset="0"/>
                <a:cs typeface="Georgia" pitchFamily="18" charset="0"/>
              </a:rPr>
              <a:t>v/ IPDG Margit Bjugstad, </a:t>
            </a:r>
            <a:r>
              <a:rPr lang="sv-SE" dirty="0" smtClean="0">
                <a:latin typeface="Georgia" pitchFamily="18" charset="0"/>
                <a:ea typeface="Georgia" pitchFamily="18" charset="0"/>
                <a:cs typeface="Georgia" pitchFamily="18" charset="0"/>
              </a:rPr>
              <a:t>				</a:t>
            </a:r>
          </a:p>
          <a:p>
            <a:pPr eaLnBrk="1" hangingPunct="1"/>
            <a:r>
              <a:rPr lang="sv-SE" dirty="0">
                <a:latin typeface="Georgia" pitchFamily="18" charset="0"/>
                <a:ea typeface="Georgia" pitchFamily="18" charset="0"/>
                <a:cs typeface="Georgia" pitchFamily="18" charset="0"/>
              </a:rPr>
              <a:t>	</a:t>
            </a:r>
            <a:r>
              <a:rPr lang="sv-SE" smtClean="0">
                <a:latin typeface="Georgia" pitchFamily="18" charset="0"/>
                <a:ea typeface="Georgia" pitchFamily="18" charset="0"/>
                <a:cs typeface="Georgia" pitchFamily="18" charset="0"/>
              </a:rPr>
              <a:t>	</a:t>
            </a:r>
            <a:endParaRPr lang="sv-SE" sz="1600" dirty="0" smtClean="0">
              <a:latin typeface="Georgia" pitchFamily="18" charset="0"/>
              <a:ea typeface="Georgia" pitchFamily="18" charset="0"/>
              <a:cs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smtClean="0"/>
              <a:t>NORFO’s oppgaver (2)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b="1" smtClean="0"/>
              <a:t>Ungdomsutvekslingen</a:t>
            </a:r>
          </a:p>
          <a:p>
            <a:pPr eaLnBrk="1" hangingPunct="1">
              <a:buFont typeface="Arial" charset="0"/>
              <a:buNone/>
            </a:pPr>
            <a:r>
              <a:rPr lang="nb-NO" b="1" smtClean="0"/>
              <a:t>		</a:t>
            </a:r>
            <a:r>
              <a:rPr lang="nb-NO" sz="2400" b="1" smtClean="0"/>
              <a:t>-   </a:t>
            </a:r>
            <a:r>
              <a:rPr lang="nb-NO" sz="2400" smtClean="0"/>
              <a:t>MDYEO (NORFO) + DYEO, Komite for utvekslingen i Norge</a:t>
            </a:r>
            <a:endParaRPr lang="nb-NO" sz="2400" b="1" smtClean="0"/>
          </a:p>
          <a:p>
            <a:pPr lvl="1" eaLnBrk="1" hangingPunct="1"/>
            <a:r>
              <a:rPr lang="nb-NO" sz="2400" smtClean="0"/>
              <a:t>Korrespondenter : holder kontakt med de enkelte verdensdeler</a:t>
            </a:r>
          </a:p>
          <a:p>
            <a:pPr lvl="1" eaLnBrk="1" hangingPunct="1"/>
            <a:r>
              <a:rPr lang="nb-NO" sz="2400" smtClean="0"/>
              <a:t>Sertifisering /oppfølging av RI krav</a:t>
            </a:r>
          </a:p>
          <a:p>
            <a:pPr lvl="1" eaLnBrk="1" hangingPunct="1"/>
            <a:r>
              <a:rPr lang="nb-NO" sz="2400" smtClean="0"/>
              <a:t>Fellesarrangementer for inbounds studenter: språkkurs, høstsamling, Ski-camp, Holmenkollen, Europatur</a:t>
            </a:r>
          </a:p>
          <a:p>
            <a:pPr lvl="1" eaLnBrk="1" hangingPunct="1"/>
            <a:r>
              <a:rPr lang="nb-NO" sz="2400" smtClean="0"/>
              <a:t>Kurs for outbounds</a:t>
            </a:r>
          </a:p>
          <a:p>
            <a:pPr lvl="1" eaLnBrk="1" hangingPunct="1"/>
            <a:r>
              <a:rPr lang="nb-NO" sz="2400" smtClean="0"/>
              <a:t>Camps - Roundtrips</a:t>
            </a:r>
            <a:endParaRPr lang="en-US" sz="2400" smtClean="0"/>
          </a:p>
          <a:p>
            <a:pPr eaLnBrk="1" hangingPunct="1"/>
            <a:endParaRPr lang="nb-NO" smtClean="0"/>
          </a:p>
        </p:txBody>
      </p:sp>
      <p:pic>
        <p:nvPicPr>
          <p:cNvPr id="46083" name="Picture 2" descr="C:\Bilder FSH\Rotary\2290\Amb_kurs_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4437063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b="1" smtClean="0"/>
              <a:t>NORFO</a:t>
            </a:r>
            <a:r>
              <a:rPr lang="nb-NO" smtClean="0"/>
              <a:t>’s oppgaver (3)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692150"/>
            <a:ext cx="8229600" cy="5434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b-NO" sz="28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nb-NO" sz="2800" smtClean="0"/>
              <a:t>Opplæring, distriktsnivå:</a:t>
            </a:r>
          </a:p>
          <a:p>
            <a:pPr eaLnBrk="1" hangingPunct="1">
              <a:lnSpc>
                <a:spcPct val="90000"/>
              </a:lnSpc>
            </a:pPr>
            <a:r>
              <a:rPr lang="nb-NO" sz="2800" b="1" smtClean="0"/>
              <a:t>GETS</a:t>
            </a:r>
            <a:r>
              <a:rPr lang="nb-NO" sz="2800" smtClean="0"/>
              <a:t>: Norske delen av Guvernøropplæringen</a:t>
            </a:r>
          </a:p>
          <a:p>
            <a:pPr eaLnBrk="1" hangingPunct="1">
              <a:lnSpc>
                <a:spcPct val="90000"/>
              </a:lnSpc>
            </a:pPr>
            <a:r>
              <a:rPr lang="nb-NO" sz="2800" b="1" smtClean="0"/>
              <a:t>Årlig opplæring</a:t>
            </a:r>
            <a:r>
              <a:rPr lang="nb-NO" sz="2800" smtClean="0"/>
              <a:t> </a:t>
            </a:r>
            <a:r>
              <a:rPr lang="nb-NO" sz="2800" b="1" smtClean="0"/>
              <a:t>av DICO-er og distriktssekretærer</a:t>
            </a:r>
            <a:r>
              <a:rPr lang="nb-NO" sz="2800" smtClean="0"/>
              <a:t>* </a:t>
            </a:r>
            <a:r>
              <a:rPr lang="nb-NO" sz="2400" smtClean="0"/>
              <a:t>(District Trainers?)</a:t>
            </a:r>
            <a:r>
              <a:rPr lang="nb-NO" sz="2800" smtClean="0"/>
              <a:t> * 2013: 30. november, Gardermoen</a:t>
            </a:r>
          </a:p>
          <a:p>
            <a:pPr eaLnBrk="1" hangingPunct="1">
              <a:lnSpc>
                <a:spcPct val="90000"/>
              </a:lnSpc>
            </a:pPr>
            <a:r>
              <a:rPr lang="nb-NO" sz="2800" b="1" smtClean="0"/>
              <a:t>Samkjøring/bedre utnyttelse</a:t>
            </a:r>
            <a:r>
              <a:rPr lang="nb-NO" sz="2800" smtClean="0"/>
              <a:t> av  opplæringsverktøy  (”Rotaryskoler”) som er utviklet av distriktene</a:t>
            </a:r>
            <a:endParaRPr lang="nb-NO" smtClean="0"/>
          </a:p>
          <a:p>
            <a:pPr eaLnBrk="1" hangingPunct="1">
              <a:lnSpc>
                <a:spcPct val="90000"/>
              </a:lnSpc>
            </a:pPr>
            <a:r>
              <a:rPr lang="nb-NO" sz="2800" b="1" smtClean="0"/>
              <a:t>Møteplasser/forum</a:t>
            </a:r>
            <a:r>
              <a:rPr lang="nb-NO" sz="2800" smtClean="0"/>
              <a:t> for distriktsansvarlige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400" smtClean="0"/>
              <a:t>utveksling av ideer om støtte til klubbene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400" smtClean="0"/>
              <a:t>gjensidig inspirasjon</a:t>
            </a:r>
          </a:p>
          <a:p>
            <a:pPr eaLnBrk="1" hangingPunct="1">
              <a:lnSpc>
                <a:spcPct val="90000"/>
              </a:lnSpc>
            </a:pPr>
            <a:r>
              <a:rPr lang="nb-NO" sz="2800" b="1" smtClean="0"/>
              <a:t>Andre oppgaver</a:t>
            </a:r>
            <a:r>
              <a:rPr lang="nb-NO" sz="2800" smtClean="0"/>
              <a:t> som DG-ene ønsker løst gjennom NORFO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nb-NO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b="1" smtClean="0"/>
              <a:t>NORFO</a:t>
            </a:r>
            <a:r>
              <a:rPr lang="nb-NO" smtClean="0"/>
              <a:t>’s oppgaver (4)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b-NO" sz="2800" smtClean="0"/>
              <a:t>Administrering av</a:t>
            </a:r>
          </a:p>
          <a:p>
            <a:pPr lvl="1" eaLnBrk="1" hangingPunct="1"/>
            <a:r>
              <a:rPr lang="nb-NO" sz="2400" b="1" smtClean="0"/>
              <a:t>Georgia Stipend</a:t>
            </a:r>
          </a:p>
          <a:p>
            <a:pPr lvl="1" eaLnBrk="1" hangingPunct="1"/>
            <a:r>
              <a:rPr lang="nb-NO" sz="2400" b="1" smtClean="0"/>
              <a:t>Georgia Takkestipend</a:t>
            </a:r>
            <a:r>
              <a:rPr lang="nb-NO" sz="2400" smtClean="0"/>
              <a:t> (Studenter fra USA,  sommer -skolen ved UiO)</a:t>
            </a:r>
          </a:p>
          <a:p>
            <a:pPr lvl="1" eaLnBrk="1" hangingPunct="1"/>
            <a:r>
              <a:rPr lang="nb-NO" sz="2400" b="1" smtClean="0"/>
              <a:t>Landsarkivet</a:t>
            </a:r>
          </a:p>
          <a:p>
            <a:pPr lvl="2" eaLnBrk="1" hangingPunct="1"/>
            <a:r>
              <a:rPr lang="nb-NO" sz="2000" smtClean="0"/>
              <a:t>Sikrer Rotary Norges historie ved å arkivere materiale samlet av alle DG-er.</a:t>
            </a:r>
          </a:p>
          <a:p>
            <a:pPr lvl="1" eaLnBrk="1" hangingPunct="1"/>
            <a:r>
              <a:rPr lang="nb-NO" sz="2400" b="1" smtClean="0"/>
              <a:t>Ungdoms- og Tiltaksfondet</a:t>
            </a:r>
          </a:p>
          <a:p>
            <a:pPr eaLnBrk="1" hangingPunct="1"/>
            <a:endParaRPr lang="en-US" b="1" smtClean="0"/>
          </a:p>
          <a:p>
            <a:endParaRPr lang="nb-N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smtClean="0"/>
              <a:t> Handicamp – vårt flaggskip (5)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25538"/>
            <a:ext cx="8229600" cy="5000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Arrangeres annethvert år (neste 2014)</a:t>
            </a:r>
          </a:p>
          <a:p>
            <a:pPr eaLnBrk="1" hangingPunct="1"/>
            <a:r>
              <a:rPr lang="nb-NO" sz="1800" smtClean="0"/>
              <a:t>100 m. fysisk handikap + ledsagere får 2 opplevelsesrike uker på Haraldvangen leirskole i Hurdal på Romerike</a:t>
            </a:r>
          </a:p>
          <a:p>
            <a:pPr eaLnBrk="1" hangingPunct="1"/>
            <a:r>
              <a:rPr lang="nb-NO" sz="1800" smtClean="0"/>
              <a:t>  Fysiske utfordringer (seile; ride; go-cart; rally-kjøring ; 	vannski!!! m.m.)</a:t>
            </a:r>
          </a:p>
          <a:p>
            <a:pPr eaLnBrk="1" hangingPunct="1"/>
            <a:r>
              <a:rPr lang="nb-NO" sz="1800" smtClean="0"/>
              <a:t>  Opplevelser (Viking ”angrep”; karneval; sjøtur; Oslo </a:t>
            </a:r>
          </a:p>
          <a:p>
            <a:pPr lvl="1" eaLnBrk="1" hangingPunct="1"/>
            <a:r>
              <a:rPr lang="nb-NO" sz="1800" smtClean="0"/>
              <a:t>	sight-seeing ++)</a:t>
            </a:r>
            <a:endParaRPr lang="en-US" sz="1800" smtClean="0"/>
          </a:p>
          <a:p>
            <a:pPr eaLnBrk="1" hangingPunct="1"/>
            <a:endParaRPr lang="nb-NO" sz="1800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8229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b="1" smtClean="0"/>
              <a:t>NORFO </a:t>
            </a:r>
            <a:r>
              <a:rPr lang="nb-NO" smtClean="0"/>
              <a:t>- ØKONOMI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b-NO" b="1" i="1" u="sng" dirty="0" smtClean="0"/>
          </a:p>
          <a:p>
            <a:pPr eaLnBrk="1" hangingPunct="1"/>
            <a:r>
              <a:rPr lang="nb-NO" b="1" i="1" u="sng" dirty="0" smtClean="0"/>
              <a:t>Kontingent 2014-15</a:t>
            </a:r>
            <a:r>
              <a:rPr lang="nb-NO" i="1" u="sng" dirty="0" smtClean="0"/>
              <a:t> :</a:t>
            </a:r>
            <a:r>
              <a:rPr lang="nb-NO" dirty="0" smtClean="0"/>
              <a:t> Kr. 150  pr medlem</a:t>
            </a:r>
          </a:p>
          <a:p>
            <a:pPr marL="0" indent="0" eaLnBrk="1" hangingPunct="1">
              <a:buNone/>
            </a:pPr>
            <a:endParaRPr lang="nb-NO" dirty="0" smtClean="0"/>
          </a:p>
          <a:p>
            <a:pPr eaLnBrk="1" hangingPunct="1"/>
            <a:r>
              <a:rPr lang="nb-NO" b="1" i="1" u="sng" dirty="0" smtClean="0"/>
              <a:t>Bidrag til Handicamp</a:t>
            </a:r>
            <a:r>
              <a:rPr lang="nb-NO" i="1" u="sng" dirty="0" smtClean="0"/>
              <a:t> </a:t>
            </a:r>
            <a:r>
              <a:rPr lang="nb-NO" dirty="0" smtClean="0"/>
              <a:t>Kr 50 pr medlem/år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04664"/>
            <a:ext cx="8229600" cy="10129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b="1" dirty="0" smtClean="0">
                <a:solidFill>
                  <a:schemeClr val="tx2">
                    <a:lumMod val="75000"/>
                  </a:schemeClr>
                </a:solidFill>
              </a:rPr>
              <a:t>NORFO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endParaRPr lang="nb-NO" sz="2400" dirty="0" smtClean="0"/>
          </a:p>
          <a:p>
            <a:pPr marL="0" indent="0" eaLnBrk="1" hangingPunct="1">
              <a:buNone/>
            </a:pPr>
            <a:r>
              <a:rPr lang="nb-NO" sz="2400" dirty="0" smtClean="0"/>
              <a:t>Altså:</a:t>
            </a:r>
            <a:endParaRPr lang="nb-NO" sz="2400" dirty="0"/>
          </a:p>
          <a:p>
            <a:pPr eaLnBrk="1" hangingPunct="1"/>
            <a:r>
              <a:rPr lang="nb-NO" sz="2400" dirty="0" smtClean="0"/>
              <a:t>NORFO er de til enhver tid sittende guvernørene. Løpende oppgaver løses av administrasjonen (styre og aktivitetsledere)</a:t>
            </a:r>
          </a:p>
          <a:p>
            <a:pPr eaLnBrk="1" hangingPunct="1"/>
            <a:r>
              <a:rPr lang="nb-NO" sz="2400" dirty="0" smtClean="0"/>
              <a:t>Hvilke aktiviteter som NORFO skal ha ansvar for, er basert på enighet mellom alle de 6 distriktene</a:t>
            </a:r>
          </a:p>
          <a:p>
            <a:pPr eaLnBrk="1" hangingPunct="1"/>
            <a:r>
              <a:rPr lang="nb-NO" sz="2400" dirty="0" smtClean="0"/>
              <a:t>Ingen i NORFO er ute etter å ta på seg oppgaver som distriktene ikke ønsker løst i fellesskap</a:t>
            </a:r>
          </a:p>
          <a:p>
            <a:pPr eaLnBrk="1" hangingPunct="1"/>
            <a:r>
              <a:rPr lang="nb-NO" sz="2400" dirty="0" smtClean="0"/>
              <a:t>Som alle andre ”Rotary- arbeidere” i Norge jobber alle i NORFO uten noen form for godtgjørelse</a:t>
            </a:r>
          </a:p>
          <a:p>
            <a:pPr marL="0" indent="0" eaLnBrk="1" hangingPunct="1">
              <a:buNone/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332656"/>
            <a:ext cx="8229600" cy="12961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sz="4000" dirty="0" smtClean="0">
                <a:solidFill>
                  <a:schemeClr val="tx2">
                    <a:lumMod val="50000"/>
                  </a:schemeClr>
                </a:solidFill>
              </a:rPr>
              <a:t>HVA er </a:t>
            </a:r>
            <a:r>
              <a:rPr lang="nb-NO" sz="4000" b="1" dirty="0" smtClean="0">
                <a:solidFill>
                  <a:schemeClr val="tx2">
                    <a:lumMod val="50000"/>
                  </a:schemeClr>
                </a:solidFill>
              </a:rPr>
              <a:t>Norsk Rotary Forum -NORFO</a:t>
            </a:r>
            <a:r>
              <a:rPr lang="nb-NO" sz="4000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br>
              <a:rPr lang="nb-NO" sz="4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nb-NO" sz="4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2400" dirty="0" smtClean="0"/>
              <a:t>En </a:t>
            </a:r>
            <a:r>
              <a:rPr lang="nb-NO" sz="2400" b="1" dirty="0" smtClean="0"/>
              <a:t>MULTIDISTRIKT-</a:t>
            </a:r>
            <a:r>
              <a:rPr lang="nb-NO" sz="2400" dirty="0" smtClean="0"/>
              <a:t> ORGANISASJON</a:t>
            </a:r>
          </a:p>
          <a:p>
            <a:pPr eaLnBrk="1" hangingPunct="1">
              <a:lnSpc>
                <a:spcPct val="80000"/>
              </a:lnSpc>
            </a:pPr>
            <a:endParaRPr lang="nb-NO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nb-NO" sz="2400" dirty="0" smtClean="0"/>
              <a:t>Opprettet for å hjelpe distriktene med forbedret service til klubbene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2400" dirty="0" smtClean="0"/>
              <a:t>Begrenset til oppgaver som løses mest effektivt i fellesskap  (hver ny aktivitet krever </a:t>
            </a:r>
            <a:r>
              <a:rPr lang="nb-NO" sz="2400" b="1" i="1" dirty="0" smtClean="0"/>
              <a:t>enstemmig </a:t>
            </a:r>
            <a:r>
              <a:rPr lang="nb-NO" sz="2400" dirty="0" smtClean="0"/>
              <a:t>beslutning)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2400" dirty="0" smtClean="0"/>
              <a:t>NORFO arbeider i henhold til «RI Code of Policies» uttrykt i ”Vedtekter for Norsk Rotary Forum”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2400" dirty="0" smtClean="0"/>
              <a:t>Multidistriktet har (ref. RI) hvert tredje år måttet godkjennes på nytt av minst 2/3 av klubbene i hvert involvert distrikt , sist høsten 2012. Fra 2013: </a:t>
            </a:r>
            <a:r>
              <a:rPr lang="nb-NO" sz="2400" i="1" dirty="0" smtClean="0"/>
              <a:t>De norske guvernørenes samarbeid gjennom NORFO fortsetter som tidligere, men de norske guvernørene er ikke lenger pålagt å informere RI om dette. (Ref. Høstmøtet 2013).</a:t>
            </a:r>
            <a:endParaRPr lang="nb-NO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32656"/>
            <a:ext cx="8229600" cy="10849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b-NO" b="1" dirty="0" smtClean="0">
                <a:solidFill>
                  <a:schemeClr val="tx2">
                    <a:lumMod val="75000"/>
                  </a:schemeClr>
                </a:solidFill>
              </a:rPr>
              <a:t>NORFO</a:t>
            </a:r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/>
              <a:t>NORFO er </a:t>
            </a:r>
            <a:r>
              <a:rPr lang="nb-NO" i="1" u="sng" dirty="0" smtClean="0"/>
              <a:t>ikke</a:t>
            </a:r>
            <a:r>
              <a:rPr lang="nb-NO" dirty="0" smtClean="0"/>
              <a:t> i RI’s – linjeorganisasjon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3200" dirty="0" smtClean="0"/>
              <a:t>en stabsfunksjon for distriktene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3200" dirty="0" smtClean="0"/>
              <a:t>kan ikke instruere distrikter , distriktets     ledere eller klubber</a:t>
            </a:r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Distriktene er ansvarlige direkte overfor RI </a:t>
            </a:r>
          </a:p>
          <a:p>
            <a:pPr eaLnBrk="1" hangingPunct="1">
              <a:lnSpc>
                <a:spcPct val="90000"/>
              </a:lnSpc>
            </a:pPr>
            <a:r>
              <a:rPr lang="nb-NO" dirty="0" smtClean="0"/>
              <a:t>Arbeidet i multidistriktene reguleres av RI’s «Code og Policies»</a:t>
            </a:r>
            <a:endParaRPr lang="nb-NO" dirty="0"/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  <a:p>
            <a:pPr eaLnBrk="1" hangingPunct="1"/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b="1" smtClean="0">
                <a:solidFill>
                  <a:schemeClr val="tx2"/>
                </a:solidFill>
              </a:rPr>
              <a:t>NORFO</a:t>
            </a:r>
            <a:r>
              <a:rPr lang="nb-NO" smtClean="0">
                <a:solidFill>
                  <a:schemeClr val="tx2"/>
                </a:solidFill>
              </a:rPr>
              <a:t> 2013-14</a:t>
            </a:r>
          </a:p>
        </p:txBody>
      </p:sp>
      <p:pic>
        <p:nvPicPr>
          <p:cNvPr id="40962" name="Picture 4" descr="DGE-ene 2012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268413"/>
            <a:ext cx="62372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33375"/>
            <a:ext cx="8229600" cy="1084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smtClean="0">
                <a:solidFill>
                  <a:schemeClr val="tx2"/>
                </a:solidFill>
              </a:rPr>
              <a:t>NORFO 2014-15</a:t>
            </a:r>
          </a:p>
        </p:txBody>
      </p:sp>
      <p:pic>
        <p:nvPicPr>
          <p:cNvPr id="70660" name="Picture 4" descr="DGE_2014-1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84313"/>
            <a:ext cx="6769100" cy="42894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32656"/>
            <a:ext cx="8229600" cy="10849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b="1" dirty="0" smtClean="0">
                <a:solidFill>
                  <a:schemeClr val="tx2">
                    <a:lumMod val="75000"/>
                  </a:schemeClr>
                </a:solidFill>
              </a:rPr>
              <a:t>NORFO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96752"/>
            <a:ext cx="8229600" cy="4929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nb-NO" dirty="0" smtClean="0"/>
              <a:t>Besluttende organer (”policy”):</a:t>
            </a:r>
          </a:p>
          <a:p>
            <a:pPr>
              <a:buFont typeface="Arial" charset="0"/>
              <a:buNone/>
            </a:pPr>
            <a:endParaRPr lang="nb-NO" dirty="0" smtClean="0"/>
          </a:p>
          <a:p>
            <a:r>
              <a:rPr lang="nb-NO" b="1" dirty="0" smtClean="0"/>
              <a:t>Vårmøtet</a:t>
            </a:r>
            <a:r>
              <a:rPr lang="nb-NO" dirty="0" smtClean="0"/>
              <a:t>, april, : DG-ene (også DGE-ene møter)</a:t>
            </a:r>
          </a:p>
          <a:p>
            <a:r>
              <a:rPr lang="nb-NO" b="1" dirty="0" smtClean="0"/>
              <a:t>Høstmøtet</a:t>
            </a:r>
            <a:r>
              <a:rPr lang="nb-NO" dirty="0" smtClean="0"/>
              <a:t> </a:t>
            </a:r>
            <a:r>
              <a:rPr lang="nb-NO" sz="2400" dirty="0" smtClean="0"/>
              <a:t>(oktober), </a:t>
            </a:r>
            <a:r>
              <a:rPr lang="nb-NO" dirty="0" smtClean="0"/>
              <a:t>DG</a:t>
            </a:r>
            <a:r>
              <a:rPr lang="nb-NO" sz="2400" dirty="0" smtClean="0"/>
              <a:t>-ene (også DGE-ene møter)</a:t>
            </a:r>
          </a:p>
          <a:p>
            <a:pPr>
              <a:buFont typeface="Arial" charset="0"/>
              <a:buNone/>
            </a:pPr>
            <a:endParaRPr lang="nb-NO" sz="2400" dirty="0" smtClean="0"/>
          </a:p>
          <a:p>
            <a:pPr>
              <a:buFont typeface="Arial" charset="0"/>
              <a:buNone/>
            </a:pPr>
            <a:r>
              <a:rPr lang="nb-NO" sz="2400" dirty="0" smtClean="0"/>
              <a:t>	Beslutninger om nye / bortfall av aktiviteter må være</a:t>
            </a:r>
          </a:p>
          <a:p>
            <a:pPr>
              <a:buFont typeface="Arial" charset="0"/>
              <a:buNone/>
            </a:pPr>
            <a:r>
              <a:rPr lang="nb-NO" sz="2400" dirty="0" smtClean="0"/>
              <a:t> 	</a:t>
            </a:r>
            <a:r>
              <a:rPr lang="nb-NO" sz="2400" b="1" dirty="0" smtClean="0"/>
              <a:t>enstemmige</a:t>
            </a:r>
            <a:r>
              <a:rPr lang="nb-NO" sz="2400" dirty="0" smtClean="0"/>
              <a:t> (dvs. tiltres av alle de 6 sittende guvernørene)</a:t>
            </a:r>
          </a:p>
          <a:p>
            <a:pPr>
              <a:buFont typeface="Arial" charset="0"/>
              <a:buNone/>
            </a:pPr>
            <a:r>
              <a:rPr lang="nb-NO" sz="2400" dirty="0"/>
              <a:t>	</a:t>
            </a:r>
            <a:r>
              <a:rPr lang="nb-NO" sz="2400" dirty="0" smtClean="0"/>
              <a:t>(Strategi- og budsjettmøte for DGE-ene feb. hvert år)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Daglig ledelse og administrasjon: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68760"/>
            <a:ext cx="8229600" cy="47525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sz="2600" dirty="0" smtClean="0"/>
              <a:t>”Styre”/ arbeidsutvalg*  med en rep.  fra </a:t>
            </a:r>
          </a:p>
          <a:p>
            <a:pPr lvl="1" eaLnBrk="1" hangingPunct="1"/>
            <a:r>
              <a:rPr lang="nb-NO" sz="2400" b="1" dirty="0" smtClean="0"/>
              <a:t>DGE</a:t>
            </a:r>
            <a:r>
              <a:rPr lang="nb-NO" sz="2400" dirty="0" smtClean="0"/>
              <a:t> -ene , observatør, </a:t>
            </a:r>
            <a:r>
              <a:rPr lang="nb-NO" sz="2400" dirty="0"/>
              <a:t>(</a:t>
            </a:r>
            <a:r>
              <a:rPr lang="nb-NO" sz="2400" dirty="0" smtClean="0"/>
              <a:t>Eiliv Todal Moe, D 2275)</a:t>
            </a:r>
          </a:p>
          <a:p>
            <a:pPr lvl="1" eaLnBrk="1" hangingPunct="1"/>
            <a:r>
              <a:rPr lang="nb-NO" sz="2400" b="1" dirty="0" smtClean="0"/>
              <a:t>DG</a:t>
            </a:r>
            <a:r>
              <a:rPr lang="nb-NO" sz="2400" dirty="0" smtClean="0"/>
              <a:t> styremedlem (Marianne Smith Magelie, D 2310)</a:t>
            </a:r>
          </a:p>
          <a:p>
            <a:pPr lvl="1" eaLnBrk="1" hangingPunct="1"/>
            <a:r>
              <a:rPr lang="nb-NO" sz="2600" b="1" dirty="0" smtClean="0"/>
              <a:t>IPDG</a:t>
            </a:r>
            <a:r>
              <a:rPr lang="nb-NO" sz="2600" dirty="0" smtClean="0"/>
              <a:t> (Margit Bjugstad, D 2305)</a:t>
            </a:r>
          </a:p>
          <a:p>
            <a:pPr lvl="1" eaLnBrk="1" hangingPunct="1"/>
            <a:r>
              <a:rPr lang="nb-NO" sz="2600" b="1" dirty="0" smtClean="0"/>
              <a:t>PDG</a:t>
            </a:r>
            <a:r>
              <a:rPr lang="nb-NO" sz="2600" dirty="0" smtClean="0"/>
              <a:t> = Styreleder (Ingrid Grandum Berget,	D 2290) </a:t>
            </a:r>
          </a:p>
          <a:p>
            <a:pPr eaLnBrk="1" hangingPunct="1"/>
            <a:r>
              <a:rPr lang="nb-NO" sz="2600" dirty="0" smtClean="0"/>
              <a:t>Sekretær </a:t>
            </a:r>
          </a:p>
          <a:p>
            <a:pPr eaLnBrk="1" hangingPunct="1"/>
            <a:r>
              <a:rPr lang="nb-NO" sz="2600" dirty="0" smtClean="0"/>
              <a:t>Økonomiansvarlig</a:t>
            </a:r>
          </a:p>
          <a:p>
            <a:pPr eaLnBrk="1" hangingPunct="1"/>
            <a:r>
              <a:rPr lang="nb-NO" sz="2600" dirty="0" smtClean="0"/>
              <a:t>Leder av NORFO’s Kommunikasjonskomite </a:t>
            </a:r>
          </a:p>
          <a:p>
            <a:pPr eaLnBrk="1" hangingPunct="1"/>
            <a:r>
              <a:rPr lang="nb-NO" sz="2600" dirty="0" smtClean="0"/>
              <a:t>Øvrige aktivitetsledere innkalles etter behov</a:t>
            </a:r>
          </a:p>
          <a:p>
            <a:pPr marL="0" indent="0" eaLnBrk="1" hangingPunct="1">
              <a:buNone/>
            </a:pPr>
            <a:r>
              <a:rPr lang="nb-NO" sz="2600" dirty="0" smtClean="0"/>
              <a:t>* </a:t>
            </a:r>
            <a:r>
              <a:rPr lang="nb-NO" sz="2000" dirty="0" smtClean="0"/>
              <a:t>eks. 2013-14</a:t>
            </a:r>
            <a:endParaRPr lang="en-US" sz="2000" dirty="0" smtClean="0"/>
          </a:p>
          <a:p>
            <a:pPr eaLnBrk="1" hangingPunct="1"/>
            <a:endParaRPr lang="nb-NO" sz="2000" dirty="0" smtClean="0"/>
          </a:p>
        </p:txBody>
      </p:sp>
      <p:pic>
        <p:nvPicPr>
          <p:cNvPr id="43011" name="Picture 4" descr="Ingrid_G_Berg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076700"/>
            <a:ext cx="17621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332656"/>
            <a:ext cx="8229600" cy="108498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NORFO’s oppgaver (1)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2800" b="1" dirty="0" smtClean="0"/>
              <a:t>Kommunikasjon/Informasjonsvirksomhet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400" dirty="0" smtClean="0"/>
              <a:t>Medlemsnett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2000" dirty="0" smtClean="0"/>
              <a:t>Medlemsregister/Database. Alle har tilgang med eget passord (digital matrikkel)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2000" dirty="0" smtClean="0"/>
              <a:t>Som det 2. landet (etter Sverige) samkjørt  med RI’s database, sommeren 2012 (Medlemsregister oppdateres kun en gang)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2000" dirty="0" smtClean="0"/>
              <a:t>Tilgjengelig for alle medlemmer som </a:t>
            </a:r>
            <a:r>
              <a:rPr lang="nb-NO" sz="2000" dirty="0" err="1" smtClean="0"/>
              <a:t>pdf</a:t>
            </a:r>
            <a:r>
              <a:rPr lang="nb-NO" sz="2000" dirty="0" smtClean="0"/>
              <a:t>. -filer som kan skrives ut. Oppdateres minst 2  ganger/år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400" dirty="0" smtClean="0"/>
              <a:t>Drift av vår hjemmeside </a:t>
            </a:r>
            <a:r>
              <a:rPr lang="nb-NO" sz="2400" b="1" dirty="0" smtClean="0"/>
              <a:t>rotary.no</a:t>
            </a:r>
            <a:r>
              <a:rPr lang="nb-NO" sz="2400" dirty="0" smtClean="0"/>
              <a:t>  (ca. 50 000 besøk/år)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400" dirty="0" smtClean="0"/>
              <a:t>Norsk Rotary Håndbok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400" b="1" dirty="0" smtClean="0"/>
              <a:t>PR/omdømmebygging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2400" dirty="0" smtClean="0"/>
              <a:t>Rotary Norden (norsk redaktør; adresselister m.m.)</a:t>
            </a:r>
          </a:p>
          <a:p>
            <a:pPr eaLnBrk="1" hangingPunct="1">
              <a:lnSpc>
                <a:spcPct val="90000"/>
              </a:lnSpc>
            </a:pPr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332656"/>
            <a:ext cx="8229600" cy="10706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NORFO  - kommunikasjon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628775"/>
            <a:ext cx="8229600" cy="4895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nb-NO" sz="2400" dirty="0" smtClean="0"/>
              <a:t>Ny infrastruktur under arbeid</a:t>
            </a:r>
            <a:r>
              <a:rPr lang="nb-NO" dirty="0" smtClean="0"/>
              <a:t>, </a:t>
            </a:r>
            <a:r>
              <a:rPr lang="nb-NO" sz="2400" dirty="0" smtClean="0"/>
              <a:t>omfatter bl.a. </a:t>
            </a:r>
          </a:p>
          <a:p>
            <a:pPr>
              <a:buFont typeface="Arial" charset="0"/>
              <a:buNone/>
            </a:pPr>
            <a:r>
              <a:rPr lang="nb-NO" sz="2400" dirty="0" smtClean="0"/>
              <a:t>	</a:t>
            </a:r>
            <a:r>
              <a:rPr lang="nb-NO" sz="2800" dirty="0" smtClean="0"/>
              <a:t>- Medlemsnett</a:t>
            </a:r>
          </a:p>
          <a:p>
            <a:pPr>
              <a:buFont typeface="Arial" charset="0"/>
              <a:buNone/>
            </a:pPr>
            <a:r>
              <a:rPr lang="nb-NO" sz="2800" dirty="0" smtClean="0"/>
              <a:t>	- Hjemmesidene</a:t>
            </a:r>
            <a:r>
              <a:rPr lang="nb-NO" dirty="0" smtClean="0"/>
              <a:t> </a:t>
            </a:r>
            <a:r>
              <a:rPr lang="nb-NO" sz="2400" dirty="0" smtClean="0"/>
              <a:t>(ny plattform)</a:t>
            </a:r>
          </a:p>
          <a:p>
            <a:pPr>
              <a:buFont typeface="Arial" charset="0"/>
              <a:buNone/>
            </a:pPr>
            <a:r>
              <a:rPr lang="nb-NO" sz="2400" dirty="0" smtClean="0"/>
              <a:t>Orientering for DICO-er og distriktssekretærer nov. 2013.</a:t>
            </a:r>
            <a:endParaRPr lang="nb-NO" sz="2400" dirty="0"/>
          </a:p>
          <a:p>
            <a:pPr>
              <a:buNone/>
            </a:pPr>
            <a:r>
              <a:rPr lang="nb-NO" sz="2400" dirty="0" smtClean="0"/>
              <a:t>Mer informasjon etter </a:t>
            </a:r>
            <a:r>
              <a:rPr lang="nb-NO" sz="2400" dirty="0"/>
              <a:t>Vårmøtet </a:t>
            </a:r>
            <a:r>
              <a:rPr lang="nb-NO" sz="2400" dirty="0" smtClean="0"/>
              <a:t>04.04.14.</a:t>
            </a:r>
          </a:p>
          <a:p>
            <a:pPr>
              <a:buNone/>
            </a:pPr>
            <a:endParaRPr lang="nb-NO" sz="2400" dirty="0" smtClean="0"/>
          </a:p>
          <a:p>
            <a:pPr>
              <a:buNone/>
            </a:pPr>
            <a:r>
              <a:rPr lang="nb-NO" sz="2400" dirty="0"/>
              <a:t> </a:t>
            </a:r>
            <a:r>
              <a:rPr lang="nb-NO" sz="2400" dirty="0" smtClean="0"/>
              <a:t>     - NOMDA – integrasjon mellom Medlemsnett og RI-basen</a:t>
            </a:r>
          </a:p>
          <a:p>
            <a:pPr>
              <a:buNone/>
            </a:pPr>
            <a:r>
              <a:rPr lang="nb-NO" sz="2400" dirty="0" smtClean="0"/>
              <a:t>	- Publikasjoner: Norsk Rotary Håndbok, brosjyrer m.v.</a:t>
            </a:r>
          </a:p>
          <a:p>
            <a:pPr>
              <a:buNone/>
            </a:pPr>
            <a:endParaRPr lang="nb-NO" sz="2400" dirty="0"/>
          </a:p>
          <a:p>
            <a:pPr>
              <a:buNone/>
            </a:pPr>
            <a:endParaRPr lang="nb-NO" sz="2400" dirty="0"/>
          </a:p>
          <a:p>
            <a:pPr>
              <a:buFont typeface="Arial" charset="0"/>
              <a:buNone/>
            </a:pPr>
            <a:endParaRPr lang="nb-NO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tary new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Rotary new_white</Template>
  <TotalTime>248</TotalTime>
  <Words>592</Words>
  <Application>Microsoft Office PowerPoint</Application>
  <PresentationFormat>Skjermfremvisning (4:3)</PresentationFormat>
  <Paragraphs>113</Paragraphs>
  <Slides>15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Arial Narrow Bold</vt:lpstr>
      <vt:lpstr>Calibri</vt:lpstr>
      <vt:lpstr>Georgia</vt:lpstr>
      <vt:lpstr>ヒラギノ角ゴ Pro W3</vt:lpstr>
      <vt:lpstr>Rotary new_white</vt:lpstr>
      <vt:lpstr>Custom Design</vt:lpstr>
      <vt:lpstr>2_Custom Design</vt:lpstr>
      <vt:lpstr>   NORFO – Hva og hvordan?</vt:lpstr>
      <vt:lpstr>HVA er Norsk Rotary Forum -NORFO? </vt:lpstr>
      <vt:lpstr> NORFO </vt:lpstr>
      <vt:lpstr>NORFO 2013-14</vt:lpstr>
      <vt:lpstr>NORFO 2014-15</vt:lpstr>
      <vt:lpstr>NORFO</vt:lpstr>
      <vt:lpstr>Daglig ledelse og administrasjon:</vt:lpstr>
      <vt:lpstr>NORFO’s oppgaver (1)</vt:lpstr>
      <vt:lpstr>NORFO  - kommunikasjon</vt:lpstr>
      <vt:lpstr>NORFO’s oppgaver (2)</vt:lpstr>
      <vt:lpstr>NORFO’s oppgaver (3)</vt:lpstr>
      <vt:lpstr>NORFO’s oppgaver (4)</vt:lpstr>
      <vt:lpstr> Handicamp – vårt flaggskip (5)</vt:lpstr>
      <vt:lpstr>NORFO - ØKONOMI</vt:lpstr>
      <vt:lpstr>NORFO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Ninni</dc:creator>
  <cp:lastModifiedBy>Rune</cp:lastModifiedBy>
  <cp:revision>85</cp:revision>
  <cp:lastPrinted>2014-03-24T17:07:43Z</cp:lastPrinted>
  <dcterms:created xsi:type="dcterms:W3CDTF">2013-08-08T20:59:11Z</dcterms:created>
  <dcterms:modified xsi:type="dcterms:W3CDTF">2014-03-31T20:14:28Z</dcterms:modified>
</cp:coreProperties>
</file>