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1"/>
    <p:sldMasterId id="2147483664" r:id="rId2"/>
    <p:sldMasterId id="2147483688" r:id="rId3"/>
  </p:sldMasterIdLst>
  <p:notesMasterIdLst>
    <p:notesMasterId r:id="rId30"/>
  </p:notesMasterIdLst>
  <p:handoutMasterIdLst>
    <p:handoutMasterId r:id="rId31"/>
  </p:handoutMasterIdLst>
  <p:sldIdLst>
    <p:sldId id="361" r:id="rId4"/>
    <p:sldId id="362" r:id="rId5"/>
    <p:sldId id="363" r:id="rId6"/>
    <p:sldId id="364" r:id="rId7"/>
    <p:sldId id="365" r:id="rId8"/>
    <p:sldId id="366" r:id="rId9"/>
    <p:sldId id="367" r:id="rId10"/>
    <p:sldId id="368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79" r:id="rId22"/>
    <p:sldId id="380" r:id="rId23"/>
    <p:sldId id="381" r:id="rId24"/>
    <p:sldId id="382" r:id="rId25"/>
    <p:sldId id="383" r:id="rId26"/>
    <p:sldId id="384" r:id="rId27"/>
    <p:sldId id="386" r:id="rId28"/>
    <p:sldId id="385" r:id="rId29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85A"/>
    <a:srgbClr val="005DAA"/>
    <a:srgbClr val="FF7600"/>
    <a:srgbClr val="D91B5C"/>
    <a:srgbClr val="872175"/>
    <a:srgbClr val="009999"/>
    <a:srgbClr val="00AEEF"/>
    <a:srgbClr val="01B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44" y="72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784" y="16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59" d="100"/>
          <a:sy n="159" d="100"/>
        </p:scale>
        <p:origin x="-6480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F5FACC44-0C51-4BEE-A884-D04820819EDE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103629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4BDFA364-D4DC-4C85-94EB-18300F908F1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237820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AB3059-C9CD-49E0-8173-66E4EF0CD42B}" type="slidenum">
              <a:rPr lang="en-US" altLang="nb-NO"/>
              <a:pPr/>
              <a:t>1</a:t>
            </a:fld>
            <a:endParaRPr lang="en-US" altLang="nb-NO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106907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10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25458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11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695917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12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92837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13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20764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14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645593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15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19757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16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076380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17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76171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18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392774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19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52810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7070330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20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817395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21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872497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22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963304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23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222286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24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485233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25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529657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26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035283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dirty="0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960096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754147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843208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052526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94505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570531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altLang="nb-NO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853CE-6542-407A-AB97-EEBD39DFF49D}" type="slidenum">
              <a:rPr lang="en-US" altLang="nb-NO"/>
              <a:pPr/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4873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7" name="Picture 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600" y="647700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/>
            <a:r>
              <a:rPr lang="en-US" altLang="nb-NO" sz="900">
                <a:solidFill>
                  <a:srgbClr val="BCBDC0"/>
                </a:solidFill>
                <a:latin typeface="Arial Narrow" pitchFamily="34" charset="0"/>
              </a:rPr>
              <a:t>TITLE  |  </a:t>
            </a:r>
            <a:fld id="{96468744-764C-4CC7-8244-733E39D0A594}" type="slidenum">
              <a:rPr lang="en-US" altLang="nb-NO" sz="900">
                <a:solidFill>
                  <a:srgbClr val="BCBDC0"/>
                </a:solidFill>
                <a:latin typeface="Arial Narrow" pitchFamily="34" charset="0"/>
              </a:rPr>
              <a:pPr algn="r"/>
              <a:t>‹#›</a:t>
            </a:fld>
            <a:r>
              <a:rPr lang="en-US" altLang="nb-NO" sz="900">
                <a:solidFill>
                  <a:srgbClr val="BCBDC0"/>
                </a:solidFill>
                <a:latin typeface="Arial Narrow" pitchFamily="34" charset="0"/>
              </a:rPr>
              <a:t>  </a:t>
            </a:r>
            <a:endParaRPr lang="en-US" altLang="nb-NO" sz="900">
              <a:solidFill>
                <a:srgbClr val="958D85"/>
              </a:solidFill>
              <a:latin typeface="Arial Narrow" pitchFamily="34" charset="0"/>
            </a:endParaRP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30" r:id="rId14"/>
    <p:sldLayoutId id="2147483831" r:id="rId1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5240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/>
            <a:r>
              <a:rPr lang="en-US" altLang="nb-NO" sz="900">
                <a:solidFill>
                  <a:srgbClr val="BCBDC0"/>
                </a:solidFill>
                <a:latin typeface="Arial Narrow" pitchFamily="34" charset="0"/>
              </a:rPr>
              <a:t>TITLE |  </a:t>
            </a:r>
            <a:fld id="{ADF12A20-B97C-402F-8D56-AB5114EF21BC}" type="slidenum">
              <a:rPr lang="en-US" altLang="nb-NO" sz="900">
                <a:solidFill>
                  <a:srgbClr val="BCBDC0"/>
                </a:solidFill>
                <a:latin typeface="Arial Narrow" pitchFamily="34" charset="0"/>
              </a:rPr>
              <a:pPr algn="r"/>
              <a:t>‹#›</a:t>
            </a:fld>
            <a:r>
              <a:rPr lang="en-US" altLang="nb-NO" sz="900">
                <a:solidFill>
                  <a:srgbClr val="BCBDC0"/>
                </a:solidFill>
                <a:latin typeface="Arial Narrow" pitchFamily="34" charset="0"/>
              </a:rPr>
              <a:t>  </a:t>
            </a:r>
            <a:endParaRPr lang="en-US" altLang="nb-NO" sz="900">
              <a:solidFill>
                <a:srgbClr val="958D85"/>
              </a:solidFill>
              <a:latin typeface="Arial Narrow" pitchFamily="34" charset="0"/>
            </a:endParaRPr>
          </a:p>
        </p:txBody>
      </p:sp>
      <p:pic>
        <p:nvPicPr>
          <p:cNvPr id="3075" name="Picture 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5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381000" y="3429000"/>
            <a:ext cx="97536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Bilde 3" descr="T1415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47318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064896" cy="513928"/>
          </a:xfrm>
        </p:spPr>
        <p:txBody>
          <a:bodyPr/>
          <a:lstStyle/>
          <a:p>
            <a:pPr algn="ctr"/>
            <a:r>
              <a:rPr lang="nb-NO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nb-N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 er </a:t>
            </a:r>
            <a:r>
              <a:rPr lang="nb-NO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</a:t>
            </a:r>
            <a:r>
              <a:rPr lang="nb-N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synliggjort!</a:t>
            </a:r>
            <a:endParaRPr lang="en-GB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tekst 2"/>
          <p:cNvSpPr txBox="1">
            <a:spLocks/>
          </p:cNvSpPr>
          <p:nvPr/>
        </p:nvSpPr>
        <p:spPr>
          <a:xfrm>
            <a:off x="539552" y="1628800"/>
            <a:ext cx="2887216" cy="37052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b-NO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b-NO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Her er det ingen tvil om hvem som står bak tiltaket.</a:t>
            </a:r>
            <a:endParaRPr kumimoji="0" lang="en-GB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</p:txBody>
      </p:sp>
      <p:pic>
        <p:nvPicPr>
          <p:cNvPr id="4" name="Plassholder for innhold 4" descr="SAM_483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75050" y="2045493"/>
            <a:ext cx="5111750" cy="3833813"/>
          </a:xfr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414592" cy="685800"/>
          </a:xfrm>
        </p:spPr>
        <p:txBody>
          <a:bodyPr/>
          <a:lstStyle/>
          <a:p>
            <a:pPr algn="ctr"/>
            <a:r>
              <a:rPr lang="nb-NO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nb-N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enestående monument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tekst 2"/>
          <p:cNvSpPr txBox="1">
            <a:spLocks/>
          </p:cNvSpPr>
          <p:nvPr/>
        </p:nvSpPr>
        <p:spPr>
          <a:xfrm>
            <a:off x="4580384" y="1143000"/>
            <a:ext cx="4563616" cy="5486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Fram  til andre verdenskrig, var  fiske etter  sild med landnot en viktig næringsvei i bygdene rundt </a:t>
            </a:r>
            <a:r>
              <a:rPr kumimoji="0" lang="nb-NO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Frænfjorden</a:t>
            </a: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. Du måtte være sterk for å få være med på notlaget. Du måtte vise din styrke gjennom å løfte denne steinen, som veier godt over 100 kilo, 117 for å være nøyaktig.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Dette er lokalhistorie på sitt beste!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Utfordringen lå i å lage et monument hvor de som er interessert faktisk kan få løfte steinen – uten å skade noen. Steinen er festet til en hydraulisk anordning som slipper steinen opp uten motstand, men som demper nedadgående bevegelse.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</p:txBody>
      </p:sp>
      <p:pic>
        <p:nvPicPr>
          <p:cNvPr id="4" name="Plassholder for innhold 4" descr="SAM_673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1556792"/>
            <a:ext cx="3429000" cy="4572000"/>
          </a:xfr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404664"/>
            <a:ext cx="7990656" cy="585936"/>
          </a:xfrm>
        </p:spPr>
        <p:txBody>
          <a:bodyPr/>
          <a:lstStyle/>
          <a:p>
            <a:pPr algn="ctr"/>
            <a:r>
              <a:rPr lang="nb-N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Fræna RK, hva er det?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tekst 2"/>
          <p:cNvSpPr txBox="1">
            <a:spLocks/>
          </p:cNvSpPr>
          <p:nvPr/>
        </p:nvSpPr>
        <p:spPr>
          <a:xfrm>
            <a:off x="6372200" y="1772816"/>
            <a:ext cx="2592288" cy="44279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For meg er RK min kone, Rosa </a:t>
            </a:r>
            <a:r>
              <a:rPr kumimoji="0" lang="nb-NO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Kvalvågnæs</a:t>
            </a: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For folk flest betyr RK Røde Kors.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Men vi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har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ingen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Røde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Korsforening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i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Fræna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Så hva er dette?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Hvor er </a:t>
            </a:r>
            <a:r>
              <a:rPr kumimoji="0" lang="nb-NO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Rotarymerket</a:t>
            </a: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?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Hvorfor gjemmer vi bort det vi gjør?</a:t>
            </a:r>
          </a:p>
        </p:txBody>
      </p:sp>
      <p:pic>
        <p:nvPicPr>
          <p:cNvPr id="4" name="Plassholder for innhold 10" descr="SAM_673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1772816"/>
            <a:ext cx="5486400" cy="4114800"/>
          </a:xfr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46640" cy="533400"/>
          </a:xfrm>
        </p:spPr>
        <p:txBody>
          <a:bodyPr/>
          <a:lstStyle/>
          <a:p>
            <a:pPr algn="ctr"/>
            <a:r>
              <a:rPr lang="nb-NO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Rotarymerket</a:t>
            </a:r>
            <a:r>
              <a:rPr lang="nb-N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må på plass!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tekst 2"/>
          <p:cNvSpPr txBox="1">
            <a:spLocks/>
          </p:cNvSpPr>
          <p:nvPr/>
        </p:nvSpPr>
        <p:spPr>
          <a:xfrm>
            <a:off x="4211960" y="1772816"/>
            <a:ext cx="4680520" cy="453650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”Notaløftet” ble et kostbart monument, som nesten knekte klubbens økonomi.  TRF ble ikke søkt om støtte.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Kronerulling og ekstrakontingent måtte til, selv om næringslivet trådte til med sponsing.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En plakett med givernes navn står på baksiden av monumentet.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Men </a:t>
            </a:r>
            <a:r>
              <a:rPr kumimoji="0" lang="nb-NO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Rotarymerket</a:t>
            </a: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må vi lete forgjeves etter.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Hvorfor går vi fra arbeidet før det er ferdig?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Jobben er ikke gjort før </a:t>
            </a:r>
            <a:r>
              <a:rPr kumimoji="0" lang="nb-NO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Rotarymerket</a:t>
            </a: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er på plass!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</p:txBody>
      </p:sp>
      <p:pic>
        <p:nvPicPr>
          <p:cNvPr id="4" name="Plassholder for innhold 4" descr="SAM_672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1346200"/>
            <a:ext cx="3733800" cy="4978400"/>
          </a:xfr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918648" cy="685800"/>
          </a:xfrm>
        </p:spPr>
        <p:txBody>
          <a:bodyPr/>
          <a:lstStyle/>
          <a:p>
            <a:pPr algn="ctr"/>
            <a:r>
              <a:rPr lang="nb-NO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Trenger vi å gjemme oss?</a:t>
            </a:r>
            <a:endParaRPr lang="en-GB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tekst 2"/>
          <p:cNvSpPr txBox="1">
            <a:spLocks/>
          </p:cNvSpPr>
          <p:nvPr/>
        </p:nvSpPr>
        <p:spPr>
          <a:xfrm>
            <a:off x="251520" y="1676400"/>
            <a:ext cx="3177480" cy="4572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Her i </a:t>
            </a:r>
            <a:r>
              <a:rPr kumimoji="0" lang="nb-NO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St.Petersburg</a:t>
            </a:r>
            <a:r>
              <a:rPr kumimoji="0" lang="nb-NO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foregikk GETS og </a:t>
            </a:r>
            <a:r>
              <a:rPr kumimoji="0" lang="nb-NO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Rotary</a:t>
            </a:r>
            <a:r>
              <a:rPr kumimoji="0" lang="nb-NO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Institute i september 2013. Men det vistes ikke utenfor hotellet. 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</p:txBody>
      </p:sp>
      <p:pic>
        <p:nvPicPr>
          <p:cNvPr id="4" name="Plassholder for innhold 4" descr="SAM_277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81400" y="1828800"/>
            <a:ext cx="5111750" cy="3833813"/>
          </a:xfr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918648" cy="762000"/>
          </a:xfrm>
        </p:spPr>
        <p:txBody>
          <a:bodyPr/>
          <a:lstStyle/>
          <a:p>
            <a:pPr algn="ctr"/>
            <a:r>
              <a:rPr lang="nb-NO" sz="4000" b="1" dirty="0" smtClean="0"/>
              <a:t>Andre er flinkere</a:t>
            </a:r>
            <a:endParaRPr lang="en-GB" sz="4000" b="1" dirty="0"/>
          </a:p>
        </p:txBody>
      </p:sp>
      <p:sp>
        <p:nvSpPr>
          <p:cNvPr id="3" name="Plassholder for tekst 2"/>
          <p:cNvSpPr txBox="1">
            <a:spLocks/>
          </p:cNvSpPr>
          <p:nvPr/>
        </p:nvSpPr>
        <p:spPr>
          <a:xfrm>
            <a:off x="323528" y="1981200"/>
            <a:ext cx="3105472" cy="40259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Her har </a:t>
            </a:r>
            <a:r>
              <a:rPr kumimoji="0" lang="nb-NO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Rotary</a:t>
            </a: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mye å lære. Hvorfor gjemmer vi oss?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Vi har da ikke gjort noe vi trenger å skamme oss over!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</p:txBody>
      </p:sp>
      <p:pic>
        <p:nvPicPr>
          <p:cNvPr id="4" name="Plassholder for innhold 4" descr="SAM_284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75050" y="2045493"/>
            <a:ext cx="5111750" cy="3833813"/>
          </a:xfr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920880" cy="662136"/>
          </a:xfrm>
        </p:spPr>
        <p:txBody>
          <a:bodyPr/>
          <a:lstStyle/>
          <a:p>
            <a:pPr algn="ctr"/>
            <a:r>
              <a:rPr lang="nb-NO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Rotarys</a:t>
            </a:r>
            <a:r>
              <a:rPr lang="nb-NO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framtid ligger i større åpenhet!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tekst 2"/>
          <p:cNvSpPr txBox="1">
            <a:spLocks/>
          </p:cNvSpPr>
          <p:nvPr/>
        </p:nvSpPr>
        <p:spPr>
          <a:xfrm>
            <a:off x="467544" y="1988840"/>
            <a:ext cx="4320480" cy="42595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Har vi noe å skjule, er det naturlig at vi ønsker å gjemme oss.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Gjemmer vi oss, er det likeså naturlig at folk flest konkluderer med at vi har noe å skjule.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Ryktebørsen starter, og på kort tid kan en fjær bli til en hel hønsegård!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</p:txBody>
      </p:sp>
      <p:pic>
        <p:nvPicPr>
          <p:cNvPr id="4" name="Plassholder for innhold 4" descr="Agderposten forside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220072" y="1700808"/>
            <a:ext cx="3330379" cy="4572000"/>
          </a:xfr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Agderposten side 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4664"/>
            <a:ext cx="4572000" cy="6453336"/>
          </a:xfrm>
          <a:prstGeom prst="rect">
            <a:avLst/>
          </a:prstGeom>
        </p:spPr>
      </p:pic>
      <p:pic>
        <p:nvPicPr>
          <p:cNvPr id="3" name="Bilde 2" descr="Agderposten side 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11919"/>
            <a:ext cx="4571999" cy="6446081"/>
          </a:xfrm>
          <a:prstGeom prst="rect">
            <a:avLst/>
          </a:prstGeo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Agderposten side 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548680"/>
            <a:ext cx="4584049" cy="6309320"/>
          </a:xfrm>
          <a:prstGeom prst="rect">
            <a:avLst/>
          </a:prstGeom>
        </p:spPr>
      </p:pic>
      <p:pic>
        <p:nvPicPr>
          <p:cNvPr id="3" name="Bilde 2" descr="Agderposten side 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63594" y="548680"/>
            <a:ext cx="4580405" cy="6309319"/>
          </a:xfrm>
          <a:prstGeom prst="rect">
            <a:avLst/>
          </a:prstGeo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4632" cy="685800"/>
          </a:xfrm>
        </p:spPr>
        <p:txBody>
          <a:bodyPr/>
          <a:lstStyle/>
          <a:p>
            <a:pPr algn="ctr"/>
            <a:r>
              <a:rPr lang="nb-N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Ikke så mye som et lite skilt…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tekst 2"/>
          <p:cNvSpPr txBox="1">
            <a:spLocks/>
          </p:cNvSpPr>
          <p:nvPr/>
        </p:nvSpPr>
        <p:spPr>
          <a:xfrm>
            <a:off x="323528" y="1556792"/>
            <a:ext cx="3096344" cy="475252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Rotary</a:t>
            </a: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</a:t>
            </a:r>
            <a:r>
              <a:rPr kumimoji="0" lang="nb-NO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Assembly</a:t>
            </a: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foregår hvert år på </a:t>
            </a:r>
            <a:r>
              <a:rPr kumimoji="0" lang="nb-NO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Hyatt</a:t>
            </a: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Manchester hotell i San Diego i California.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Deltakelse er obligatorisk for alle innkommende distriktsguvernører.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Hotellet er kjempestort, med to tårn, hvert på 40 etasjer.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Dette bildet er fra hovedinngangen.  Men her finnes  heller ingen informasjon om hva som foregår – ikke så mye som et lite skilt!</a:t>
            </a:r>
          </a:p>
        </p:txBody>
      </p:sp>
      <p:pic>
        <p:nvPicPr>
          <p:cNvPr id="4" name="Plassholder for innhold 4" descr="SAM_572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05199" y="1752600"/>
            <a:ext cx="5314897" cy="3987208"/>
          </a:xfr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4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19256" cy="513928"/>
          </a:xfrm>
        </p:spPr>
        <p:txBody>
          <a:bodyPr/>
          <a:lstStyle/>
          <a:p>
            <a:pPr algn="ctr"/>
            <a:r>
              <a:rPr lang="nb-NO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Rotaryåret</a:t>
            </a:r>
            <a:r>
              <a:rPr lang="nb-N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2014 - 2015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lassholder for innhold 7" descr="2014-23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8200" y="1143000"/>
            <a:ext cx="7543802" cy="5029200"/>
          </a:xfr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558608" cy="685800"/>
          </a:xfrm>
        </p:spPr>
        <p:txBody>
          <a:bodyPr/>
          <a:lstStyle/>
          <a:p>
            <a:pPr algn="ctr"/>
            <a:r>
              <a:rPr lang="nb-N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a </a:t>
            </a:r>
            <a:r>
              <a:rPr lang="nb-NO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</a:t>
            </a:r>
            <a:r>
              <a:rPr lang="nb-N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</a:t>
            </a:r>
            <a:r>
              <a:rPr lang="nb-N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tekst 2"/>
          <p:cNvSpPr txBox="1">
            <a:spLocks/>
          </p:cNvSpPr>
          <p:nvPr/>
        </p:nvSpPr>
        <p:spPr>
          <a:xfrm>
            <a:off x="228600" y="1628800"/>
            <a:ext cx="3962400" cy="454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RIPE Gary C.K. </a:t>
            </a:r>
            <a:r>
              <a:rPr kumimoji="0" lang="nb-NO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Huang</a:t>
            </a:r>
            <a:r>
              <a:rPr kumimoji="0" lang="nb-NO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oppfordrer alle Rotaryklubber verden over til å arrangere en </a:t>
            </a:r>
            <a:r>
              <a:rPr kumimoji="0" lang="nb-NO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Rotarydag</a:t>
            </a:r>
            <a:r>
              <a:rPr kumimoji="0" lang="nb-NO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– en dag hvor vi åpner oss for verden og viser hva  </a:t>
            </a:r>
            <a:r>
              <a:rPr kumimoji="0" lang="nb-NO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Rotary</a:t>
            </a:r>
            <a:r>
              <a:rPr kumimoji="0" lang="nb-NO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står for.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b-NO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Gjør det i høst! Blir det vellykket, er det ingen ting i veien for å gjenta arrangementet til våren.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355976" y="1700808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534400" cy="609600"/>
          </a:xfrm>
        </p:spPr>
        <p:txBody>
          <a:bodyPr/>
          <a:lstStyle/>
          <a:p>
            <a:pPr algn="ctr"/>
            <a:r>
              <a:rPr lang="nb-NO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</a:t>
            </a:r>
            <a:r>
              <a:rPr lang="nb-NO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nb-NO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nb-NO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nb-NO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tekst 2"/>
          <p:cNvSpPr txBox="1">
            <a:spLocks/>
          </p:cNvSpPr>
          <p:nvPr/>
        </p:nvSpPr>
        <p:spPr>
          <a:xfrm>
            <a:off x="323528" y="1600200"/>
            <a:ext cx="4248472" cy="5410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Det handler om å være kreative.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For  tre - fire år siden opplevde Fræna Rotaryklubb at et urovekkende stort antall av våre mest sentrale medlemmer flyttet inn på kirkegården.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Vi trengte å få inn nye medlemmer. Løsningen ble å leie et lokalt serveringssted og invitere lokalbefolkningen til en informasjonsaften om </a:t>
            </a:r>
            <a:r>
              <a:rPr kumimoji="0" lang="nb-NO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Rotary</a:t>
            </a: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En måned senere, hadde klubben  fått tre nye medlemmer.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676400"/>
            <a:ext cx="4126771" cy="42484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064896" cy="513928"/>
          </a:xfrm>
        </p:spPr>
        <p:txBody>
          <a:bodyPr/>
          <a:lstStyle/>
          <a:p>
            <a:pPr algn="ctr"/>
            <a:r>
              <a:rPr lang="nb-NO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Polio </a:t>
            </a:r>
            <a:r>
              <a:rPr lang="nb-NO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</a:t>
            </a:r>
            <a:r>
              <a:rPr lang="nb-NO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skal fortsette med full styrke!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tekst 2"/>
          <p:cNvSpPr txBox="1">
            <a:spLocks/>
          </p:cNvSpPr>
          <p:nvPr/>
        </p:nvSpPr>
        <p:spPr>
          <a:xfrm>
            <a:off x="323528" y="1412776"/>
            <a:ext cx="5400600" cy="518457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Hovedinnsatsen i året som kommer, skal rettes mot å synliggjøre </a:t>
            </a:r>
            <a:r>
              <a:rPr kumimoji="0" lang="nb-NO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Rotary</a:t>
            </a: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. ”</a:t>
            </a:r>
            <a:r>
              <a:rPr kumimoji="0" lang="nb-NO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Light</a:t>
            </a: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up </a:t>
            </a:r>
            <a:r>
              <a:rPr kumimoji="0" lang="nb-NO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Rotary</a:t>
            </a: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!”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Men vi må ikke glemme pågående prosjekter. I fjor kunne India erklæres poliofritt etter at det var gått tre år siden siste utbrudd.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Men Polio, eller barnelammelse, som det het i Norge da mange av oss var barn, er særtegnet ved at voksne kan bære smitten uten å bli syke. Sykdommen rammer barna. Og til Polio er fullstendig utryddet, er den bare en flyreise unna!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</p:txBody>
      </p:sp>
      <p:pic>
        <p:nvPicPr>
          <p:cNvPr id="4" name="Plassholder for innhold 5" descr="EPN_RGB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816070" y="1700809"/>
            <a:ext cx="3057515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528" y="381000"/>
            <a:ext cx="4680520" cy="685800"/>
          </a:xfrm>
        </p:spPr>
        <p:txBody>
          <a:bodyPr anchor="ctr"/>
          <a:lstStyle/>
          <a:p>
            <a:pPr algn="ctr"/>
            <a:r>
              <a:rPr lang="nb-NO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”Den siste katten”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tekst 2"/>
          <p:cNvSpPr txBox="1">
            <a:spLocks/>
          </p:cNvSpPr>
          <p:nvPr/>
        </p:nvSpPr>
        <p:spPr>
          <a:xfrm>
            <a:off x="0" y="1143000"/>
            <a:ext cx="4191000" cy="55263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Ikke langt unna Port Elisabeth i Sør-Afrika, ligger en øy omgitt av noen mindre holmer. Området fungerer som et fuglereservat, hvor besøkende kan se mer enn 260 lokale arter av fugl.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I begynnelsen av 1990-årene, kom det rotter til øya. Løsningen ble å sette ut katter. Kattene tok knekken på rottene, men ble raskt et mye større problem for fuglene enn rottene noen sinne hadde vært. Profesjonelle jegere ble hyret inn for å utrydde kattene. Da dette ble kjent i husmorforeningene i Port Elisabeth, gjorde de hva de kunne for å stanse jegerne. ”Man er jo ikke slem mot Pus!”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Ser dere parallellen til Polio </a:t>
            </a:r>
            <a:r>
              <a:rPr kumimoji="0" lang="nb-NO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Plus</a:t>
            </a: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og </a:t>
            </a:r>
            <a:r>
              <a:rPr kumimoji="0" lang="nb-NO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Taliban</a:t>
            </a: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2250" y="3336181"/>
            <a:ext cx="5111750" cy="352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0"/>
            <a:ext cx="3284984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286000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80894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845" y="0"/>
            <a:ext cx="3746156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0"/>
            <a:ext cx="244827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590256"/>
            <a:ext cx="2267744" cy="226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506675"/>
            <a:ext cx="3275856" cy="10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Atte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9552" y="381000"/>
            <a:ext cx="8147248" cy="685800"/>
          </a:xfrm>
        </p:spPr>
        <p:txBody>
          <a:bodyPr>
            <a:normAutofit/>
          </a:bodyPr>
          <a:lstStyle/>
          <a:p>
            <a:pPr algn="ctr"/>
            <a:r>
              <a:rPr lang="nb-NO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Takk for oppmerksomheten!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00808"/>
            <a:ext cx="7384256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SAM_5533cro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518864" y="260648"/>
            <a:ext cx="8229600" cy="1224136"/>
          </a:xfrm>
        </p:spPr>
        <p:txBody>
          <a:bodyPr anchor="ctr">
            <a:normAutofit/>
          </a:bodyPr>
          <a:lstStyle/>
          <a:p>
            <a:pPr algn="ctr"/>
            <a:r>
              <a:rPr lang="nb-NO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Konfusius</a:t>
            </a:r>
            <a:r>
              <a:rPr lang="nb-NO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ca. 500 BC.</a:t>
            </a:r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85936"/>
          </a:xfrm>
        </p:spPr>
        <p:txBody>
          <a:bodyPr>
            <a:noAutofit/>
          </a:bodyPr>
          <a:lstStyle/>
          <a:p>
            <a:pPr algn="ctr"/>
            <a:r>
              <a:rPr lang="nb-NO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utdypning</a:t>
            </a:r>
            <a:endParaRPr lang="en-GB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447800"/>
            <a:ext cx="8363272" cy="4800600"/>
          </a:xfrm>
        </p:spPr>
        <p:txBody>
          <a:bodyPr>
            <a:normAutofit lnSpcReduction="10000"/>
          </a:bodyPr>
          <a:lstStyle/>
          <a:p>
            <a:r>
              <a:rPr lang="nb-NO" sz="2800" dirty="0" smtClean="0">
                <a:solidFill>
                  <a:schemeClr val="tx2">
                    <a:lumMod val="75000"/>
                  </a:schemeClr>
                </a:solidFill>
              </a:rPr>
              <a:t>”Det er bedre å tenne et lys enn å forbanne mørket”.</a:t>
            </a:r>
          </a:p>
          <a:p>
            <a:r>
              <a:rPr lang="nb-NO" sz="2800" dirty="0" smtClean="0">
                <a:solidFill>
                  <a:schemeClr val="tx2">
                    <a:lumMod val="75000"/>
                  </a:schemeClr>
                </a:solidFill>
              </a:rPr>
              <a:t>Oversettelser er ofte vanskelige: Ovenstående er den norske kortversjonen. En fyldigere versjon lyder:</a:t>
            </a:r>
          </a:p>
          <a:p>
            <a:r>
              <a:rPr lang="nb-NO" sz="2800" dirty="0" smtClean="0">
                <a:solidFill>
                  <a:schemeClr val="tx2">
                    <a:lumMod val="75000"/>
                  </a:schemeClr>
                </a:solidFill>
              </a:rPr>
              <a:t>”Det er bedre å tenne et lys enn å sitte ned og forbanne mørket.” Det er heller ikke 100% riktig. </a:t>
            </a:r>
          </a:p>
          <a:p>
            <a:r>
              <a:rPr lang="nb-NO" sz="2800" dirty="0" smtClean="0">
                <a:solidFill>
                  <a:schemeClr val="tx2">
                    <a:lumMod val="75000"/>
                  </a:schemeClr>
                </a:solidFill>
              </a:rPr>
              <a:t>Den kinesiske originalversjonen sier ingenting om å sitte, men viser til at du lar deg stanse av mørket. Mørket er en hindring som stanser hva du holder på med. Det er da du skal tenne et lys!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914400" y="4648200"/>
            <a:ext cx="7772400" cy="12954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Synliggjør </a:t>
            </a:r>
            <a:r>
              <a:rPr kumimoji="0" lang="nb-NO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Rotary</a:t>
            </a:r>
            <a:r>
              <a:rPr kumimoji="0" lang="nb-NO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!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/>
              <a:ea typeface="MS PGothic" panose="020B0600070205080204" pitchFamily="34" charset="-128"/>
              <a:cs typeface="Arial Narrow"/>
            </a:endParaRPr>
          </a:p>
        </p:txBody>
      </p:sp>
      <p:sp>
        <p:nvSpPr>
          <p:cNvPr id="3" name="Undertittel 2"/>
          <p:cNvSpPr txBox="1">
            <a:spLocks/>
          </p:cNvSpPr>
          <p:nvPr/>
        </p:nvSpPr>
        <p:spPr>
          <a:xfrm>
            <a:off x="914400" y="1124744"/>
            <a:ext cx="7772400" cy="35234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Rotary</a:t>
            </a:r>
            <a:r>
              <a:rPr kumimoji="0" lang="nb-NO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  gjør mye godt i verden.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Vi er flinke til å fortelle det til hverandre.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Men det er ikke nok.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MS PGothic" panose="020B0600070205080204" pitchFamily="34" charset="-128"/>
                <a:cs typeface="Georgia"/>
              </a:rPr>
              <a:t>Vi må fortelle det til verden!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5858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/>
              <a:ea typeface="MS PGothic" panose="020B0600070205080204" pitchFamily="34" charset="-128"/>
              <a:cs typeface="Georgia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457200"/>
            <a:ext cx="8064896" cy="533400"/>
          </a:xfrm>
        </p:spPr>
        <p:txBody>
          <a:bodyPr anchor="ctr"/>
          <a:lstStyle/>
          <a:p>
            <a:pPr algn="ctr"/>
            <a:r>
              <a:rPr lang="nb-NO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Rotarys</a:t>
            </a:r>
            <a:r>
              <a:rPr lang="nb-N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gamle logo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tekst 4"/>
          <p:cNvSpPr txBox="1">
            <a:spLocks/>
          </p:cNvSpPr>
          <p:nvPr/>
        </p:nvSpPr>
        <p:spPr>
          <a:xfrm>
            <a:off x="228600" y="1143000"/>
            <a:ext cx="4485456" cy="6248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Hva var i veien med </a:t>
            </a:r>
            <a:r>
              <a:rPr kumimoji="0" lang="nb-NO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Rotarys</a:t>
            </a: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logo?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Merket var kjent, men selve navnet på organisasjonen, </a:t>
            </a:r>
            <a:r>
              <a:rPr kumimoji="0" lang="nb-NO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Rotary</a:t>
            </a: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, var lite lesbart.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RI  </a:t>
            </a:r>
            <a:r>
              <a:rPr kumimoji="0" lang="nb-NO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Board</a:t>
            </a: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 </a:t>
            </a:r>
            <a:r>
              <a:rPr kumimoji="0" lang="nb-NO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of</a:t>
            </a: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</a:t>
            </a:r>
            <a:r>
              <a:rPr kumimoji="0" lang="nb-NO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Directors</a:t>
            </a: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hyret </a:t>
            </a: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i 2011 </a:t>
            </a: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det internasjonalt kjente reklamefirmaet  </a:t>
            </a:r>
            <a:r>
              <a:rPr kumimoji="0" lang="nb-NO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Siegel</a:t>
            </a: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&amp; Gale til å lage et nytt logo, hvor  organisasjonens navn skulle komme bedre fram.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Resultatet skulle foreligge høsten 2013.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</p:txBody>
      </p:sp>
      <p:pic>
        <p:nvPicPr>
          <p:cNvPr id="4" name="Plassholder for innhold 5" descr="rotary-logo.gif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343400" y="1524000"/>
            <a:ext cx="4623371" cy="4572000"/>
          </a:xfr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558608" cy="533400"/>
          </a:xfrm>
        </p:spPr>
        <p:txBody>
          <a:bodyPr/>
          <a:lstStyle/>
          <a:p>
            <a:pPr algn="ctr"/>
            <a:r>
              <a:rPr lang="nb-NO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 dette veien å gå?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tekst 2"/>
          <p:cNvSpPr txBox="1">
            <a:spLocks/>
          </p:cNvSpPr>
          <p:nvPr/>
        </p:nvSpPr>
        <p:spPr>
          <a:xfrm>
            <a:off x="304800" y="1752600"/>
            <a:ext cx="3115072" cy="4484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Siegel</a:t>
            </a: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og Gale vet å ta seg betalt.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Firmaet er et av USAs mest velrenommerte reklamebyråer.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Så da </a:t>
            </a:r>
            <a:r>
              <a:rPr kumimoji="0" lang="nb-NO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må</a:t>
            </a: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vel dette være bra?</a:t>
            </a: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636912"/>
            <a:ext cx="4867666" cy="182880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9"/>
          <p:cNvSpPr>
            <a:spLocks noGrp="1"/>
          </p:cNvSpPr>
          <p:nvPr>
            <p:ph type="title"/>
          </p:nvPr>
        </p:nvSpPr>
        <p:spPr>
          <a:xfrm>
            <a:off x="323528" y="381001"/>
            <a:ext cx="8515672" cy="685799"/>
          </a:xfrm>
        </p:spPr>
        <p:txBody>
          <a:bodyPr>
            <a:noAutofit/>
          </a:bodyPr>
          <a:lstStyle/>
          <a:p>
            <a:r>
              <a:rPr lang="nb-NO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 er </a:t>
            </a:r>
            <a:r>
              <a:rPr lang="nb-NO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Rotarynavnet</a:t>
            </a:r>
            <a:r>
              <a:rPr lang="nb-NO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godt synlig. Men er organisasjonen synliggjort?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tekst 11"/>
          <p:cNvSpPr txBox="1">
            <a:spLocks/>
          </p:cNvSpPr>
          <p:nvPr/>
        </p:nvSpPr>
        <p:spPr>
          <a:xfrm>
            <a:off x="228600" y="1524000"/>
            <a:ext cx="2903240" cy="40652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Vi kan kjøpe reklametjenester, og vi kan hyre et PR-byrå.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Men det er den innsatsen vi gjør selv, som  virkelig betyr noe!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Vær engasjert. Gi av deg selv, og bli en ekte Rotarianer!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</p:txBody>
      </p:sp>
      <p:pic>
        <p:nvPicPr>
          <p:cNvPr id="4" name="Plassholder for bilde 12" descr="SAM_553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420000">
            <a:off x="3466622" y="1604014"/>
            <a:ext cx="5305159" cy="3931920"/>
          </a:xfrm>
          <a:prstGeom prst="rect">
            <a:avLst/>
          </a:prstGeo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3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02624" cy="533400"/>
          </a:xfrm>
        </p:spPr>
        <p:txBody>
          <a:bodyPr/>
          <a:lstStyle/>
          <a:p>
            <a:pPr algn="ctr"/>
            <a:r>
              <a:rPr lang="nb-NO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nb-N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Slik kan det også gjøres!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tekst 5"/>
          <p:cNvSpPr txBox="1">
            <a:spLocks/>
          </p:cNvSpPr>
          <p:nvPr/>
        </p:nvSpPr>
        <p:spPr>
          <a:xfrm>
            <a:off x="457200" y="1524000"/>
            <a:ext cx="2971800" cy="42812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b-N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b-N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Sodus</a:t>
            </a:r>
            <a:r>
              <a:rPr kumimoji="0" lang="nb-N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 Point, State </a:t>
            </a:r>
            <a:r>
              <a:rPr kumimoji="0" lang="nb-NO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of</a:t>
            </a:r>
            <a:r>
              <a:rPr kumimoji="0" lang="nb-N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  <a:cs typeface="ＭＳ Ｐゴシック" charset="0"/>
              </a:rPr>
              <a:t> New York, USA, januar 2014.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MS PGothic" panose="020B0600070205080204" pitchFamily="34" charset="-128"/>
              <a:cs typeface="ＭＳ Ｐゴシック" charset="0"/>
            </a:endParaRPr>
          </a:p>
        </p:txBody>
      </p:sp>
      <p:pic>
        <p:nvPicPr>
          <p:cNvPr id="4" name="Plassholder for innhold 10" descr="SAM_483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75050" y="2045493"/>
            <a:ext cx="5111750" cy="3833813"/>
          </a:xfr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munications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19422</TotalTime>
  <Words>1128</Words>
  <Application>Microsoft Office PowerPoint</Application>
  <PresentationFormat>Skjermfremvisning (4:3)</PresentationFormat>
  <Paragraphs>110</Paragraphs>
  <Slides>26</Slides>
  <Notes>26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26</vt:i4>
      </vt:variant>
    </vt:vector>
  </HeadingPairs>
  <TitlesOfParts>
    <vt:vector size="36" baseType="lpstr">
      <vt:lpstr>ＭＳ Ｐゴシック</vt:lpstr>
      <vt:lpstr>ＭＳ Ｐゴシック</vt:lpstr>
      <vt:lpstr>Arial</vt:lpstr>
      <vt:lpstr>Arial Narrow</vt:lpstr>
      <vt:lpstr>Calibri</vt:lpstr>
      <vt:lpstr>Georgia</vt:lpstr>
      <vt:lpstr>ヒラギノ角ゴ Pro W3</vt:lpstr>
      <vt:lpstr>Communications_white</vt:lpstr>
      <vt:lpstr>Custom Design</vt:lpstr>
      <vt:lpstr>2_Custom Design</vt:lpstr>
      <vt:lpstr>PowerPoint-presentasjon</vt:lpstr>
      <vt:lpstr>Rotaryåret  2014 - 2015</vt:lpstr>
      <vt:lpstr>Konfusius, ca. 500 BC.</vt:lpstr>
      <vt:lpstr>En utdypning</vt:lpstr>
      <vt:lpstr>PowerPoint-presentasjon</vt:lpstr>
      <vt:lpstr>Rotarys gamle logo</vt:lpstr>
      <vt:lpstr>Er dette veien å gå?</vt:lpstr>
      <vt:lpstr>Her er Rotarynavnet godt synlig. Men er organisasjonen synliggjort?</vt:lpstr>
      <vt:lpstr>    Slik kan det også gjøres!</vt:lpstr>
      <vt:lpstr>     Her er Rotary synliggjort!</vt:lpstr>
      <vt:lpstr> Et enestående monument</vt:lpstr>
      <vt:lpstr>Fræna RK, hva er det?</vt:lpstr>
      <vt:lpstr>Rotarymerket må på plass!</vt:lpstr>
      <vt:lpstr>Trenger vi å gjemme oss?</vt:lpstr>
      <vt:lpstr>Andre er flinkere</vt:lpstr>
      <vt:lpstr>Rotarys framtid ligger i større åpenhet!</vt:lpstr>
      <vt:lpstr>PowerPoint-presentasjon</vt:lpstr>
      <vt:lpstr>PowerPoint-presentasjon</vt:lpstr>
      <vt:lpstr>Ikke så mye som et lite skilt…</vt:lpstr>
      <vt:lpstr>Make a Rotary day!</vt:lpstr>
      <vt:lpstr>Yes, we can!</vt:lpstr>
      <vt:lpstr>End Polio Now skal fortsette med full styrke!</vt:lpstr>
      <vt:lpstr>”Den siste katten”</vt:lpstr>
      <vt:lpstr>PowerPoint-presentasjon</vt:lpstr>
      <vt:lpstr>PowerPoint-presentasjon</vt:lpstr>
      <vt:lpstr>Takk for oppmerksomheten!</vt:lpstr>
    </vt:vector>
  </TitlesOfParts>
  <Company>Rotary International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Rune</cp:lastModifiedBy>
  <cp:revision>672</cp:revision>
  <cp:lastPrinted>2013-04-11T19:55:04Z</cp:lastPrinted>
  <dcterms:created xsi:type="dcterms:W3CDTF">2010-04-16T20:11:30Z</dcterms:created>
  <dcterms:modified xsi:type="dcterms:W3CDTF">2014-04-09T18:55:00Z</dcterms:modified>
</cp:coreProperties>
</file>