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27" r:id="rId1"/>
    <p:sldMasterId id="2147483700" r:id="rId2"/>
  </p:sldMasterIdLst>
  <p:notesMasterIdLst>
    <p:notesMasterId r:id="rId60"/>
  </p:notesMasterIdLst>
  <p:handoutMasterIdLst>
    <p:handoutMasterId r:id="rId61"/>
  </p:handoutMasterIdLst>
  <p:sldIdLst>
    <p:sldId id="363" r:id="rId3"/>
    <p:sldId id="486" r:id="rId4"/>
    <p:sldId id="505" r:id="rId5"/>
    <p:sldId id="424" r:id="rId6"/>
    <p:sldId id="366" r:id="rId7"/>
    <p:sldId id="482" r:id="rId8"/>
    <p:sldId id="488" r:id="rId9"/>
    <p:sldId id="483" r:id="rId10"/>
    <p:sldId id="487" r:id="rId11"/>
    <p:sldId id="367" r:id="rId12"/>
    <p:sldId id="368" r:id="rId13"/>
    <p:sldId id="428" r:id="rId14"/>
    <p:sldId id="369" r:id="rId15"/>
    <p:sldId id="370" r:id="rId16"/>
    <p:sldId id="371" r:id="rId17"/>
    <p:sldId id="372" r:id="rId18"/>
    <p:sldId id="494" r:id="rId19"/>
    <p:sldId id="373" r:id="rId20"/>
    <p:sldId id="463" r:id="rId21"/>
    <p:sldId id="464" r:id="rId22"/>
    <p:sldId id="465" r:id="rId23"/>
    <p:sldId id="491" r:id="rId24"/>
    <p:sldId id="466" r:id="rId25"/>
    <p:sldId id="498" r:id="rId26"/>
    <p:sldId id="449" r:id="rId27"/>
    <p:sldId id="499" r:id="rId28"/>
    <p:sldId id="400" r:id="rId29"/>
    <p:sldId id="401" r:id="rId30"/>
    <p:sldId id="405" r:id="rId31"/>
    <p:sldId id="406" r:id="rId32"/>
    <p:sldId id="407" r:id="rId33"/>
    <p:sldId id="435" r:id="rId34"/>
    <p:sldId id="512" r:id="rId35"/>
    <p:sldId id="513" r:id="rId36"/>
    <p:sldId id="514" r:id="rId37"/>
    <p:sldId id="515" r:id="rId38"/>
    <p:sldId id="516" r:id="rId39"/>
    <p:sldId id="517" r:id="rId40"/>
    <p:sldId id="518" r:id="rId41"/>
    <p:sldId id="519" r:id="rId42"/>
    <p:sldId id="520" r:id="rId43"/>
    <p:sldId id="521" r:id="rId44"/>
    <p:sldId id="439" r:id="rId45"/>
    <p:sldId id="440" r:id="rId46"/>
    <p:sldId id="429" r:id="rId47"/>
    <p:sldId id="495" r:id="rId48"/>
    <p:sldId id="500" r:id="rId49"/>
    <p:sldId id="489" r:id="rId50"/>
    <p:sldId id="496" r:id="rId51"/>
    <p:sldId id="448" r:id="rId52"/>
    <p:sldId id="450" r:id="rId53"/>
    <p:sldId id="472" r:id="rId54"/>
    <p:sldId id="474" r:id="rId55"/>
    <p:sldId id="473" r:id="rId56"/>
    <p:sldId id="418" r:id="rId57"/>
    <p:sldId id="422" r:id="rId58"/>
    <p:sldId id="511" r:id="rId59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46C"/>
    <a:srgbClr val="687D90"/>
    <a:srgbClr val="58585A"/>
    <a:srgbClr val="005DAA"/>
    <a:srgbClr val="FF7600"/>
    <a:srgbClr val="D91B5C"/>
    <a:srgbClr val="872175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23" autoAdjust="0"/>
  </p:normalViewPr>
  <p:slideViewPr>
    <p:cSldViewPr>
      <p:cViewPr varScale="1">
        <p:scale>
          <a:sx n="94" d="100"/>
          <a:sy n="94" d="100"/>
        </p:scale>
        <p:origin x="28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638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/>
            </a:lvl1pPr>
          </a:lstStyle>
          <a:p>
            <a:fld id="{5997236A-DC5D-45D5-AC05-028EA3A94899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0482516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/>
            </a:lvl1pPr>
          </a:lstStyle>
          <a:p>
            <a:fld id="{4A02B3FC-A963-4391-8EF1-E1D2DC1E10FB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540151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ＭＳ Ｐゴシック" charset="0"/>
        <a:cs typeface="ヒラギノ角ゴ Pro W3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E52C5-F709-43C8-B866-9C815843C2A4}" type="slidenum">
              <a:rPr lang="nb-NO" smtClean="0"/>
              <a:pPr/>
              <a:t>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16948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02B3FC-A963-4391-8EF1-E1D2DC1E10FB}" type="slidenum">
              <a:rPr lang="en-US" altLang="nb-NO" smtClean="0"/>
              <a:pPr/>
              <a:t>49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332976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Svaret på hvordan Rotary</a:t>
            </a:r>
            <a:r>
              <a:rPr lang="nb-NO" baseline="0" dirty="0" smtClean="0"/>
              <a:t> som organisasjon skal nå målene er Prosjekter.</a:t>
            </a:r>
          </a:p>
          <a:p>
            <a:r>
              <a:rPr lang="nb-NO" baseline="0" dirty="0" smtClean="0"/>
              <a:t>Både vi selv og omgivelsene dømmes etter hva vi GJØR og ikke etter hvor koselig vi har det.</a:t>
            </a:r>
          </a:p>
          <a:p>
            <a:r>
              <a:rPr lang="nb-NO" baseline="0" dirty="0" smtClean="0"/>
              <a:t>Skal si litt mer om hvorfor jeg mener dette er slik og hvilken erfaringsbasis jeg har for å kunne hevde dette.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F08DA-7AC3-4C29-8B97-9D7A9575F19C}" type="slidenum">
              <a:rPr lang="nb-NO" smtClean="0"/>
              <a:pPr/>
              <a:t>4</a:t>
            </a:fld>
            <a:endParaRPr lang="nb-NO"/>
          </a:p>
        </p:txBody>
      </p:sp>
      <p:sp>
        <p:nvSpPr>
          <p:cNvPr id="5" name="Plassholder for topptekst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nb-NO" smtClean="0"/>
              <a:t>TRF Miniseminar Arne Markussen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9599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2E6803CC-7CC3-448C-98ED-517718698392}" type="slidenum">
              <a:rPr lang="en-US"/>
              <a:pPr/>
              <a:t>12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smtClean="0"/>
          </a:p>
        </p:txBody>
      </p:sp>
    </p:spTree>
    <p:extLst>
      <p:ext uri="{BB962C8B-B14F-4D97-AF65-F5344CB8AC3E}">
        <p14:creationId xmlns:p14="http://schemas.microsoft.com/office/powerpoint/2010/main" val="3002005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Plassholder for nota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nb-NO" smtClean="0">
              <a:ea typeface="ＭＳ Ｐゴシック" pitchFamily="34" charset="-128"/>
            </a:endParaRPr>
          </a:p>
        </p:txBody>
      </p:sp>
      <p:sp>
        <p:nvSpPr>
          <p:cNvPr id="25603" name="Plassholder for lysbilde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EFE8FED-E3B1-41AF-BF13-A0D40C43C86D}" type="slidenum">
              <a:rPr lang="nb-NO">
                <a:solidFill>
                  <a:srgbClr val="000000"/>
                </a:solidFill>
              </a:rPr>
              <a:pPr/>
              <a:t>16</a:t>
            </a:fld>
            <a:endParaRPr 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506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solidFill>
            <a:srgbClr val="FFFFFF"/>
          </a:solidFill>
        </p:spPr>
      </p:sp>
      <p:sp>
        <p:nvSpPr>
          <p:cNvPr id="3" name="Rectangl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marL="40438">
              <a:spcBef>
                <a:spcPts val="423"/>
              </a:spcBef>
            </a:pPr>
            <a:r>
              <a:rPr lang="en-US">
                <a:latin typeface="Lucida Grande"/>
              </a:rPr>
              <a:t>We currently finance the programs that fulfill our mission through four fund raising initiatives.</a:t>
            </a:r>
          </a:p>
        </p:txBody>
      </p:sp>
    </p:spTree>
    <p:extLst>
      <p:ext uri="{BB962C8B-B14F-4D97-AF65-F5344CB8AC3E}">
        <p14:creationId xmlns:p14="http://schemas.microsoft.com/office/powerpoint/2010/main" val="402961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CEE60-36A1-439A-A988-8335207E60DB}" type="slidenum">
              <a:rPr lang="nb-NO" smtClean="0"/>
              <a:pPr/>
              <a:t>21</a:t>
            </a:fld>
            <a:endParaRPr lang="nb-NO"/>
          </a:p>
        </p:txBody>
      </p:sp>
      <p:sp>
        <p:nvSpPr>
          <p:cNvPr id="5" name="Plassholder for topptekst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nb-NO" smtClean="0"/>
              <a:t>TRF Miniseminar Arne Markussen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59090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Bill ga os en utfordring.</a:t>
            </a:r>
            <a:r>
              <a:rPr lang="nb-NO" baseline="0" dirty="0" smtClean="0"/>
              <a:t> 355 </a:t>
            </a:r>
            <a:r>
              <a:rPr lang="nb-NO" baseline="0" dirty="0" err="1" smtClean="0"/>
              <a:t>mill</a:t>
            </a:r>
            <a:r>
              <a:rPr lang="nb-NO" baseline="0" dirty="0" smtClean="0"/>
              <a:t> USD i to omganger.</a:t>
            </a:r>
          </a:p>
          <a:p>
            <a:r>
              <a:rPr lang="nb-NO" baseline="0" dirty="0" smtClean="0"/>
              <a:t>Den siste støtten på 200 </a:t>
            </a:r>
            <a:r>
              <a:rPr lang="nb-NO" baseline="0" dirty="0" err="1" smtClean="0"/>
              <a:t>mill</a:t>
            </a:r>
            <a:r>
              <a:rPr lang="nb-NO" baseline="0" dirty="0" smtClean="0"/>
              <a:t> måtte matches med tilsvarende beløp fra RF.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CEE60-36A1-439A-A988-8335207E60DB}" type="slidenum">
              <a:rPr lang="nb-NO" smtClean="0"/>
              <a:pPr/>
              <a:t>23</a:t>
            </a:fld>
            <a:endParaRPr lang="nb-NO"/>
          </a:p>
        </p:txBody>
      </p:sp>
      <p:sp>
        <p:nvSpPr>
          <p:cNvPr id="5" name="Plassholder for topptekst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nb-NO" smtClean="0"/>
              <a:t>TRF Miniseminar Arne Markussen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4237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F95AB2-A555-47E1-A8BD-4CEC8B0A71D8}" type="slidenum">
              <a:rPr lang="nb-NO" smtClean="0"/>
              <a:pPr>
                <a:defRPr/>
              </a:pPr>
              <a:t>25</a:t>
            </a:fld>
            <a:endParaRPr lang="nb-NO"/>
          </a:p>
        </p:txBody>
      </p:sp>
      <p:sp>
        <p:nvSpPr>
          <p:cNvPr id="5" name="Plassholder for topptekst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nb-NO" smtClean="0"/>
              <a:t>TRF Miniseminar Arne Markussen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0891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02B3FC-A963-4391-8EF1-E1D2DC1E10FB}" type="slidenum">
              <a:rPr lang="en-US" altLang="nb-NO" smtClean="0"/>
              <a:pPr/>
              <a:t>31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291687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246C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112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547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246C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908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Februar 2013</a:t>
            </a: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6400800" y="5257800"/>
            <a:ext cx="2133600" cy="476250"/>
          </a:xfrm>
          <a:prstGeom prst="rect">
            <a:avLst/>
          </a:prstGeom>
        </p:spPr>
        <p:txBody>
          <a:bodyPr/>
          <a:lstStyle/>
          <a:p>
            <a:fld id="{D76B92A2-F88A-40BB-B785-4C57414064A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72664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56028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3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PETS 2012 24 mars 2012</a:t>
            </a:r>
            <a:endParaRPr lang="nb-NO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6627CA9-00C4-4304-A18D-66E6661CA3EF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7709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40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955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FFFFFF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FFFFFF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FFFFFF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FFFFFF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FFFFFF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613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PETS 2012 24 mars 2012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CE26E74-B862-4888-95E6-047A76722B75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6814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smtClean="0"/>
              <a:t>PETS 2012 24 mars 2012</a:t>
            </a:r>
            <a:endParaRPr lang="nb-NO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4F29ADF-FFA9-4F11-AE69-3D30B580DF85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80627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Februar 2013</a:t>
            </a: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6400800" y="5257800"/>
            <a:ext cx="2133600" cy="476250"/>
          </a:xfrm>
          <a:prstGeom prst="rect">
            <a:avLst/>
          </a:prstGeom>
        </p:spPr>
        <p:txBody>
          <a:bodyPr/>
          <a:lstStyle/>
          <a:p>
            <a:fld id="{D76B92A2-F88A-40BB-B785-4C57414064AE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1224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241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FFFFFF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FFFFFF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FFFFFF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FFFFFF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FFFFFF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650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87D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6165850"/>
            <a:ext cx="1212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4" r:id="rId4"/>
    <p:sldLayoutId id="2147483827" r:id="rId5"/>
    <p:sldLayoutId id="2147483829" r:id="rId6"/>
    <p:sldLayoutId id="2147483830" r:id="rId7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87D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6165850"/>
            <a:ext cx="1212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3" r:id="rId3"/>
    <p:sldLayoutId id="2147483831" r:id="rId4"/>
    <p:sldLayoutId id="2147483832" r:id="rId5"/>
    <p:sldLayoutId id="2147483833" r:id="rId6"/>
    <p:sldLayoutId id="2147483834" r:id="rId7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rotary.org/en/peace-fellowships" TargetMode="Externa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video.rotary.org/NG4/rotarys-vision-for-a-better-world/" TargetMode="Externa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video.rotary.org/Ffyd/africa-marks-one-year-with-no-polio/" TargetMode="Externa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://d2305.rotary.no/no/rotary-grants#.Vhf3NEqbLJA" TargetMode="Externa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://d2305.rotary.no/no/paul-harris-fellow#.Vhnm-DahfmQ" TargetMode="Externa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-43880" y="3429000"/>
            <a:ext cx="9296400" cy="990600"/>
          </a:xfrm>
        </p:spPr>
        <p:txBody>
          <a:bodyPr/>
          <a:lstStyle/>
          <a:p>
            <a:r>
              <a:rPr lang="nb-NO" sz="3200" dirty="0" smtClean="0"/>
              <a:t/>
            </a:r>
            <a:br>
              <a:rPr lang="nb-NO" sz="3200" dirty="0" smtClean="0"/>
            </a:br>
            <a:r>
              <a:rPr lang="nb-NO" sz="5400" b="1" dirty="0"/>
              <a:t>The Rotary Foundation – </a:t>
            </a:r>
            <a:r>
              <a:rPr lang="nb-NO" sz="5400" b="1" dirty="0" smtClean="0"/>
              <a:t>TRF</a:t>
            </a:r>
            <a:endParaRPr lang="nb-NO" sz="1800" b="1" dirty="0"/>
          </a:p>
        </p:txBody>
      </p:sp>
      <p:sp>
        <p:nvSpPr>
          <p:cNvPr id="4" name="Undertittel 3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nb-NO" sz="5900" dirty="0" smtClean="0"/>
              <a:t>Distriktskonferansen 2015-16</a:t>
            </a:r>
          </a:p>
          <a:p>
            <a:r>
              <a:rPr lang="nb-NO" sz="2400" dirty="0"/>
              <a:t/>
            </a:r>
            <a:br>
              <a:rPr lang="nb-NO" sz="2400" dirty="0"/>
            </a:br>
            <a:endParaRPr lang="nb-NO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122" y="404664"/>
            <a:ext cx="3935487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8854759" cy="492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361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tel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b-NO" sz="3600" b="1" dirty="0">
                <a:latin typeface="Arial Bold"/>
                <a:ea typeface="Arial Bold"/>
                <a:cs typeface="Arial Bold"/>
              </a:rPr>
              <a:t>Hva er Rotary Foundation</a:t>
            </a:r>
          </a:p>
        </p:txBody>
      </p:sp>
      <p:sp>
        <p:nvSpPr>
          <p:cNvPr id="19458" name="Plassholder for innhold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b-NO" dirty="0" smtClean="0">
                <a:solidFill>
                  <a:schemeClr val="bg2">
                    <a:lumMod val="10000"/>
                  </a:schemeClr>
                </a:solidFill>
                <a:ea typeface="ＭＳ Ｐゴシック" pitchFamily="34" charset="-128"/>
              </a:rPr>
              <a:t>Humanitært arbeid – en av bærebjelkene for Rotary</a:t>
            </a:r>
          </a:p>
          <a:p>
            <a:r>
              <a:rPr lang="nb-NO" dirty="0" smtClean="0">
                <a:solidFill>
                  <a:schemeClr val="bg2">
                    <a:lumMod val="10000"/>
                  </a:schemeClr>
                </a:solidFill>
                <a:ea typeface="ＭＳ Ｐゴシック" pitchFamily="34" charset="-128"/>
              </a:rPr>
              <a:t>Rotary Foundation oppstart 1917</a:t>
            </a:r>
          </a:p>
          <a:p>
            <a:r>
              <a:rPr lang="nb-NO" dirty="0" smtClean="0">
                <a:solidFill>
                  <a:schemeClr val="bg2">
                    <a:lumMod val="10000"/>
                  </a:schemeClr>
                </a:solidFill>
                <a:ea typeface="ＭＳ Ｐゴシック" pitchFamily="34" charset="-128"/>
              </a:rPr>
              <a:t>Internasjonalt engasjement fra 1921</a:t>
            </a:r>
          </a:p>
          <a:p>
            <a:r>
              <a:rPr lang="nb-NO" dirty="0" smtClean="0">
                <a:solidFill>
                  <a:schemeClr val="bg2">
                    <a:lumMod val="10000"/>
                  </a:schemeClr>
                </a:solidFill>
                <a:ea typeface="ＭＳ Ｐゴシック" pitchFamily="34" charset="-128"/>
              </a:rPr>
              <a:t>Etablert som egen stiftelse fra 1928</a:t>
            </a:r>
          </a:p>
          <a:p>
            <a:r>
              <a:rPr lang="nb-NO" dirty="0" smtClean="0">
                <a:solidFill>
                  <a:schemeClr val="bg2">
                    <a:lumMod val="10000"/>
                  </a:schemeClr>
                </a:solidFill>
                <a:ea typeface="ＭＳ Ｐゴシック" pitchFamily="34" charset="-128"/>
              </a:rPr>
              <a:t>Størst utvikling etter andre verdenskrig</a:t>
            </a:r>
          </a:p>
          <a:p>
            <a:r>
              <a:rPr lang="nb-NO" dirty="0" smtClean="0">
                <a:solidFill>
                  <a:schemeClr val="bg2">
                    <a:lumMod val="10000"/>
                  </a:schemeClr>
                </a:solidFill>
                <a:ea typeface="ＭＳ Ｐゴシック" pitchFamily="34" charset="-128"/>
              </a:rPr>
              <a:t>Enorm innsats for å utrydde Polio siden 1985</a:t>
            </a:r>
          </a:p>
          <a:p>
            <a:endParaRPr lang="nb-NO" dirty="0" smtClean="0">
              <a:ea typeface="ＭＳ Ｐゴシック" pitchFamily="34" charset="-128"/>
            </a:endParaRPr>
          </a:p>
        </p:txBody>
      </p:sp>
      <p:pic>
        <p:nvPicPr>
          <p:cNvPr id="106497" name="Picture 1"/>
          <p:cNvPicPr>
            <a:picLocks noChangeAspect="1" noChangeArrowheads="1"/>
          </p:cNvPicPr>
          <p:nvPr/>
        </p:nvPicPr>
        <p:blipFill>
          <a:blip r:embed="rId2" cstate="print"/>
          <a:srcRect l="35958" t="44088" r="37267" b="28042"/>
          <a:stretch>
            <a:fillRect/>
          </a:stretch>
        </p:blipFill>
        <p:spPr bwMode="auto">
          <a:xfrm>
            <a:off x="3851920" y="5157192"/>
            <a:ext cx="2481137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346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7D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sz="3600" b="1" dirty="0" err="1" smtClean="0"/>
              <a:t>Rotaryfondet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er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unikt</a:t>
            </a:r>
            <a:endParaRPr lang="en-US" sz="3600" b="1" dirty="0" smtClean="0"/>
          </a:p>
        </p:txBody>
      </p:sp>
      <p:sp>
        <p:nvSpPr>
          <p:cNvPr id="5123" name="Rectangle 4"/>
          <p:cNvSpPr>
            <a:spLocks noGrp="1" noChangeArrowheads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Rotaryfondet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er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u="sng" dirty="0" err="1" smtClean="0">
                <a:solidFill>
                  <a:schemeClr val="bg2">
                    <a:lumMod val="10000"/>
                  </a:schemeClr>
                </a:solidFill>
              </a:rPr>
              <a:t>vårt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fond</a:t>
            </a:r>
          </a:p>
          <a:p>
            <a:pPr eaLnBrk="1" hangingPunct="1"/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TRF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kan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engasjere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seg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der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politiske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og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religiøse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kommer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til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kort</a:t>
            </a:r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  <a:p>
            <a:pPr eaLnBrk="1" hangingPunct="1"/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Langsiktig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målbart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og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bærekraftig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fokus</a:t>
            </a:r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146" name="Picture 2" descr="thumbna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836720"/>
            <a:ext cx="1656184" cy="248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616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 l="72539" t="11624" b="18232"/>
          <a:stretch>
            <a:fillRect/>
          </a:stretch>
        </p:blipFill>
        <p:spPr bwMode="auto">
          <a:xfrm>
            <a:off x="6732240" y="2852936"/>
            <a:ext cx="2267744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Sylinder 4"/>
          <p:cNvSpPr txBox="1"/>
          <p:nvPr/>
        </p:nvSpPr>
        <p:spPr>
          <a:xfrm>
            <a:off x="251520" y="1772816"/>
            <a:ext cx="626469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dirty="0" smtClean="0">
                <a:solidFill>
                  <a:schemeClr val="bg2">
                    <a:lumMod val="10000"/>
                  </a:schemeClr>
                </a:solidFill>
              </a:rPr>
              <a:t>Å gjøre Rotarianere i stand til å fremme forståelse, goodwill og fred i verden gjennom å bidra til bedre helse, gi støtte til utdanning og lindre fattigdom</a:t>
            </a:r>
          </a:p>
          <a:p>
            <a:pPr algn="ctr"/>
            <a:endParaRPr lang="nb-NO" sz="3200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nb-NO" sz="4000" b="1" dirty="0" smtClean="0">
                <a:solidFill>
                  <a:schemeClr val="bg2">
                    <a:lumMod val="10000"/>
                  </a:schemeClr>
                </a:solidFill>
              </a:rPr>
              <a:t>Motto</a:t>
            </a:r>
            <a:endParaRPr lang="nb-NO" sz="32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nb-NO" sz="3200" dirty="0" smtClean="0">
                <a:solidFill>
                  <a:schemeClr val="bg2">
                    <a:lumMod val="10000"/>
                  </a:schemeClr>
                </a:solidFill>
              </a:rPr>
              <a:t>DOING GOOD IN THE WORLD!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87772" y="570012"/>
            <a:ext cx="8763000" cy="533400"/>
          </a:xfrm>
        </p:spPr>
        <p:txBody>
          <a:bodyPr/>
          <a:lstStyle/>
          <a:p>
            <a:r>
              <a:rPr lang="nb-NO" sz="3600" b="1" dirty="0"/>
              <a:t>Rotary Foundations formål</a:t>
            </a:r>
            <a:r>
              <a:rPr lang="nb-NO" sz="1600" b="1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nb-NO" sz="1600" b="1" dirty="0">
                <a:solidFill>
                  <a:schemeClr val="bg2">
                    <a:lumMod val="10000"/>
                  </a:schemeClr>
                </a:solidFill>
              </a:rPr>
            </a:b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9419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597382"/>
            <a:ext cx="8892480" cy="550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74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z="3600" b="1" dirty="0">
                <a:latin typeface="Arial Bold"/>
                <a:ea typeface="Arial Bold"/>
                <a:cs typeface="Arial Bold"/>
              </a:rPr>
              <a:t>The Rotary Foundation</a:t>
            </a:r>
          </a:p>
        </p:txBody>
      </p:sp>
      <p:sp>
        <p:nvSpPr>
          <p:cNvPr id="7174" name="Plassholder for innhold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lnSpc>
                <a:spcPct val="140000"/>
              </a:lnSpc>
              <a:buNone/>
            </a:pPr>
            <a:r>
              <a:rPr lang="nb-NO" sz="2700" dirty="0" smtClean="0">
                <a:solidFill>
                  <a:schemeClr val="bg2">
                    <a:lumMod val="10000"/>
                  </a:schemeClr>
                </a:solidFill>
              </a:rPr>
              <a:t>Basert på </a:t>
            </a:r>
            <a:r>
              <a:rPr lang="nb-NO" sz="2700" dirty="0" err="1" smtClean="0">
                <a:solidFill>
                  <a:schemeClr val="bg2">
                    <a:lumMod val="10000"/>
                  </a:schemeClr>
                </a:solidFill>
              </a:rPr>
              <a:t>Rotarys</a:t>
            </a:r>
            <a:r>
              <a:rPr lang="nb-NO" sz="2700" dirty="0" smtClean="0">
                <a:solidFill>
                  <a:schemeClr val="bg2">
                    <a:lumMod val="10000"/>
                  </a:schemeClr>
                </a:solidFill>
              </a:rPr>
              <a:t> motto </a:t>
            </a:r>
            <a:r>
              <a:rPr lang="nb-NO" sz="2700" u="sng" dirty="0" smtClean="0">
                <a:solidFill>
                  <a:schemeClr val="bg2">
                    <a:lumMod val="10000"/>
                  </a:schemeClr>
                </a:solidFill>
              </a:rPr>
              <a:t>Service </a:t>
            </a:r>
            <a:r>
              <a:rPr lang="nb-NO" sz="2700" u="sng" dirty="0" err="1" smtClean="0">
                <a:solidFill>
                  <a:schemeClr val="bg2">
                    <a:lumMod val="10000"/>
                  </a:schemeClr>
                </a:solidFill>
              </a:rPr>
              <a:t>Above</a:t>
            </a:r>
            <a:r>
              <a:rPr lang="nb-NO" sz="2700" u="sng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nb-NO" sz="2700" u="sng" dirty="0" err="1" smtClean="0">
                <a:solidFill>
                  <a:schemeClr val="bg2">
                    <a:lumMod val="10000"/>
                  </a:schemeClr>
                </a:solidFill>
              </a:rPr>
              <a:t>Self</a:t>
            </a:r>
            <a:r>
              <a:rPr lang="nb-NO" sz="2700" u="sng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nb-NO" sz="2700" dirty="0" smtClean="0">
                <a:solidFill>
                  <a:schemeClr val="bg2">
                    <a:lumMod val="10000"/>
                  </a:schemeClr>
                </a:solidFill>
              </a:rPr>
              <a:t>og Rotary Foundation sitt motto: </a:t>
            </a:r>
            <a:r>
              <a:rPr lang="nb-NO" sz="2700" u="sng" dirty="0" err="1" smtClean="0">
                <a:solidFill>
                  <a:schemeClr val="bg2">
                    <a:lumMod val="10000"/>
                  </a:schemeClr>
                </a:solidFill>
              </a:rPr>
              <a:t>Doing</a:t>
            </a:r>
            <a:r>
              <a:rPr lang="nb-NO" sz="2700" u="sng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nb-NO" sz="2700" u="sng" dirty="0" err="1" smtClean="0">
                <a:solidFill>
                  <a:schemeClr val="bg2">
                    <a:lumMod val="10000"/>
                  </a:schemeClr>
                </a:solidFill>
              </a:rPr>
              <a:t>Good</a:t>
            </a:r>
            <a:r>
              <a:rPr lang="nb-NO" sz="2700" u="sng" dirty="0" smtClean="0">
                <a:solidFill>
                  <a:schemeClr val="bg2">
                    <a:lumMod val="10000"/>
                  </a:schemeClr>
                </a:solidFill>
              </a:rPr>
              <a:t> in The World</a:t>
            </a:r>
            <a:r>
              <a:rPr lang="nb-NO" sz="2700" dirty="0" smtClean="0">
                <a:solidFill>
                  <a:schemeClr val="bg2">
                    <a:lumMod val="10000"/>
                  </a:schemeClr>
                </a:solidFill>
              </a:rPr>
              <a:t> er fokus rettet mot:</a:t>
            </a:r>
          </a:p>
          <a:p>
            <a:pPr lvl="1" eaLnBrk="1" hangingPunct="1">
              <a:lnSpc>
                <a:spcPct val="140000"/>
              </a:lnSpc>
            </a:pPr>
            <a:r>
              <a:rPr lang="nb-NO" sz="2400" dirty="0" smtClean="0">
                <a:solidFill>
                  <a:schemeClr val="bg2">
                    <a:lumMod val="10000"/>
                  </a:schemeClr>
                </a:solidFill>
              </a:rPr>
              <a:t>Humanitært arbeid</a:t>
            </a:r>
          </a:p>
          <a:p>
            <a:pPr lvl="1" eaLnBrk="1" hangingPunct="1">
              <a:lnSpc>
                <a:spcPct val="140000"/>
              </a:lnSpc>
            </a:pPr>
            <a:r>
              <a:rPr lang="nb-NO" sz="2400" dirty="0" smtClean="0">
                <a:solidFill>
                  <a:schemeClr val="bg2">
                    <a:lumMod val="10000"/>
                  </a:schemeClr>
                </a:solidFill>
              </a:rPr>
              <a:t>Stipendier/utdanning</a:t>
            </a:r>
          </a:p>
          <a:p>
            <a:pPr lvl="1" eaLnBrk="1" hangingPunct="1">
              <a:lnSpc>
                <a:spcPct val="140000"/>
              </a:lnSpc>
            </a:pPr>
            <a:r>
              <a:rPr lang="nb-NO" sz="2400" dirty="0" smtClean="0">
                <a:solidFill>
                  <a:schemeClr val="bg2">
                    <a:lumMod val="10000"/>
                  </a:schemeClr>
                </a:solidFill>
              </a:rPr>
              <a:t>Yrkesveiledning</a:t>
            </a:r>
          </a:p>
          <a:p>
            <a:pPr marL="0" indent="0" eaLnBrk="1" hangingPunct="1">
              <a:lnSpc>
                <a:spcPct val="140000"/>
              </a:lnSpc>
              <a:buFont typeface="Wingdings" pitchFamily="2" charset="2"/>
              <a:buChar char="q"/>
            </a:pPr>
            <a:endParaRPr lang="nb-NO" sz="27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0" indent="0" eaLnBrk="1" hangingPunct="1">
              <a:lnSpc>
                <a:spcPct val="140000"/>
              </a:lnSpc>
              <a:buFont typeface="Arial" charset="0"/>
              <a:buNone/>
            </a:pPr>
            <a:endParaRPr lang="nb-NO" sz="2700" dirty="0" smtClean="0"/>
          </a:p>
        </p:txBody>
      </p:sp>
      <p:pic>
        <p:nvPicPr>
          <p:cNvPr id="10240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4149080"/>
            <a:ext cx="436245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4722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tel 1"/>
          <p:cNvSpPr>
            <a:spLocks noGrp="1"/>
          </p:cNvSpPr>
          <p:nvPr>
            <p:ph type="title"/>
          </p:nvPr>
        </p:nvSpPr>
        <p:spPr>
          <a:xfrm>
            <a:off x="381000" y="663352"/>
            <a:ext cx="8763000" cy="533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eaLnBrk="1" hangingPunct="1"/>
            <a:r>
              <a:rPr lang="nb-NO" sz="3600" b="1" dirty="0">
                <a:latin typeface="Arial Bold"/>
                <a:ea typeface="Arial Bold"/>
                <a:cs typeface="Arial Bold"/>
              </a:rPr>
              <a:t>The Rotary Foundation</a:t>
            </a:r>
            <a:r>
              <a:rPr lang="nb-NO" sz="3600" b="1" dirty="0" smtClean="0">
                <a:latin typeface="Arial Narrow" panose="020B0606020202030204" pitchFamily="34" charset="0"/>
                <a:ea typeface="Arial Bold"/>
                <a:cs typeface="Arial Bold"/>
              </a:rPr>
              <a:t> </a:t>
            </a:r>
            <a:r>
              <a:rPr lang="nb-NO" sz="3600" b="1" dirty="0">
                <a:latin typeface="Arial Narrow" panose="020B0606020202030204" pitchFamily="34" charset="0"/>
                <a:ea typeface="Arial Bold"/>
                <a:cs typeface="Arial Bold"/>
              </a:rPr>
              <a:t>– blant de beste</a:t>
            </a:r>
            <a:r>
              <a:rPr lang="nb-NO" sz="3600" b="1" i="1" dirty="0" smtClean="0">
                <a:latin typeface="Arial Narrow" panose="020B0606020202030204" pitchFamily="34" charset="0"/>
                <a:ea typeface="ＭＳ Ｐゴシック" pitchFamily="34" charset="-128"/>
              </a:rPr>
              <a:t/>
            </a:r>
            <a:br>
              <a:rPr lang="nb-NO" sz="3600" b="1" i="1" dirty="0" smtClean="0">
                <a:latin typeface="Arial Narrow" panose="020B0606020202030204" pitchFamily="34" charset="0"/>
                <a:ea typeface="ＭＳ Ｐゴシック" pitchFamily="34" charset="-128"/>
              </a:rPr>
            </a:br>
            <a:endParaRPr lang="nb-NO" sz="3600" b="1" dirty="0" smtClean="0">
              <a:latin typeface="Arial Narrow" panose="020B0606020202030204" pitchFamily="34" charset="0"/>
              <a:ea typeface="ＭＳ Ｐゴシック" pitchFamily="34" charset="-128"/>
            </a:endParaRP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1412775"/>
            <a:ext cx="5688632" cy="522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8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44624"/>
            <a:ext cx="8607845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50911" y="5284783"/>
            <a:ext cx="7416798" cy="1052510"/>
          </a:xfrm>
          <a:prstGeom prst="rect">
            <a:avLst/>
          </a:prstGeom>
          <a:noFill/>
          <a:ln w="38103">
            <a:solidFill>
              <a:srgbClr val="0099FF"/>
            </a:solidFill>
            <a:prstDash val="solid"/>
            <a:miter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62046" y="1463670"/>
            <a:ext cx="2665411" cy="1739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74772" y="3649663"/>
            <a:ext cx="2057400" cy="134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372225" y="1484308"/>
            <a:ext cx="1435095" cy="187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867403" y="3573466"/>
            <a:ext cx="1646240" cy="146526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611561" y="404664"/>
            <a:ext cx="7281484" cy="105900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40635" bIns="0" anchor="t" anchorCtr="1" compatLnSpc="1"/>
          <a:lstStyle/>
          <a:p>
            <a:pPr marL="39684" marR="0" lvl="0" indent="0" defTabSz="914400" rtl="0" fontAlgn="auto" hangingPunct="1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i="0" u="none" strike="noStrike" kern="1200" cap="none" spc="0" baseline="0" dirty="0" smtClean="0">
                <a:solidFill>
                  <a:schemeClr val="bg1"/>
                </a:solidFill>
                <a:uFillTx/>
                <a:latin typeface="Arial Bold"/>
                <a:ea typeface="Arial Bold"/>
                <a:cs typeface="Arial Bold"/>
              </a:rPr>
              <a:t>TRFs </a:t>
            </a:r>
            <a:r>
              <a:rPr lang="en-US" sz="4000" b="1" i="0" u="none" strike="noStrike" kern="1200" cap="none" spc="0" baseline="0" dirty="0">
                <a:solidFill>
                  <a:schemeClr val="bg1"/>
                </a:solidFill>
                <a:uFillTx/>
                <a:latin typeface="Arial Bold"/>
                <a:ea typeface="Arial Bold"/>
                <a:cs typeface="Arial Bold"/>
              </a:rPr>
              <a:t>fire </a:t>
            </a:r>
            <a:r>
              <a:rPr lang="en-US" sz="4000" b="1" dirty="0" smtClean="0">
                <a:solidFill>
                  <a:schemeClr val="bg1"/>
                </a:solidFill>
                <a:latin typeface="Arial Bold"/>
                <a:ea typeface="Arial Bold"/>
                <a:cs typeface="Arial Bold"/>
              </a:rPr>
              <a:t>fond</a:t>
            </a:r>
            <a:endParaRPr lang="en-US" sz="4000" b="1" i="0" u="none" strike="noStrike" kern="1200" cap="none" spc="0" baseline="0" dirty="0">
              <a:solidFill>
                <a:schemeClr val="bg1"/>
              </a:solidFill>
              <a:uFillTx/>
              <a:latin typeface="Arial Bold"/>
              <a:ea typeface="Arial Bold"/>
              <a:cs typeface="Arial Bol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53203" y="6392863"/>
            <a:ext cx="2146297" cy="29209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40635" bIns="0" anchor="ctr" anchorCtr="0" compatLnSpc="1"/>
          <a:lstStyle/>
          <a:p>
            <a:pPr marL="39684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898989"/>
              </a:solidFill>
              <a:uFillTx/>
              <a:latin typeface="Lucida Grande"/>
              <a:ea typeface="Lucida Grande"/>
              <a:cs typeface="Lucida Grande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24203" y="6392863"/>
            <a:ext cx="2908304" cy="29209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40635" bIns="0" anchor="ctr" anchorCtr="1" compatLnSpc="1"/>
          <a:lstStyle/>
          <a:p>
            <a:pPr marL="39684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 dirty="0">
              <a:solidFill>
                <a:srgbClr val="898989"/>
              </a:solidFill>
              <a:uFillTx/>
              <a:latin typeface="Lucida Grande"/>
              <a:ea typeface="Lucida Grande"/>
              <a:cs typeface="Lucida Grande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6392863"/>
            <a:ext cx="2146297" cy="29209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40635" bIns="0" anchor="ctr" anchorCtr="0" compatLnSpc="1"/>
          <a:lstStyle/>
          <a:p>
            <a:pPr marL="39684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 dirty="0">
              <a:solidFill>
                <a:srgbClr val="898989"/>
              </a:solidFill>
              <a:uFillTx/>
              <a:latin typeface="Lucida Grande"/>
              <a:ea typeface="Lucida Grande"/>
              <a:cs typeface="Lucida Grande"/>
            </a:endParaRPr>
          </a:p>
        </p:txBody>
      </p:sp>
      <p:sp>
        <p:nvSpPr>
          <p:cNvPr id="13" name="Plassholder for innhold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6550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Grp="1"/>
          </p:cNvSpPr>
          <p:nvPr>
            <p:ph type="title" idx="4294967295"/>
          </p:nvPr>
        </p:nvSpPr>
        <p:spPr>
          <a:xfrm>
            <a:off x="0" y="476250"/>
            <a:ext cx="9144000" cy="1008063"/>
          </a:xfrm>
          <a:prstGeom prst="rect">
            <a:avLst/>
          </a:prstGeom>
        </p:spPr>
        <p:txBody>
          <a:bodyPr rIns="132075"/>
          <a:lstStyle/>
          <a:p>
            <a:pPr lvl="0" algn="l"/>
            <a:r>
              <a:rPr lang="en-US" sz="36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Rotary Centers for International </a:t>
            </a:r>
            <a:br>
              <a:rPr lang="en-US" sz="36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</a:br>
            <a:r>
              <a:rPr lang="en-US" sz="36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Studies </a:t>
            </a:r>
            <a:r>
              <a:rPr lang="en-US" sz="3600" b="1" dirty="0" smtClean="0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in </a:t>
            </a:r>
            <a:r>
              <a:rPr lang="en-US" sz="36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peace and conflict resolution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Rectangle 2"/>
          <p:cNvSpPr txBox="1">
            <a:spLocks noGrp="1"/>
          </p:cNvSpPr>
          <p:nvPr>
            <p:ph idx="4294967295"/>
          </p:nvPr>
        </p:nvSpPr>
        <p:spPr>
          <a:xfrm>
            <a:off x="0" y="1844675"/>
            <a:ext cx="5040313" cy="4105275"/>
          </a:xfrm>
          <a:prstGeom prst="rect">
            <a:avLst/>
          </a:prstGeom>
        </p:spPr>
        <p:txBody>
          <a:bodyPr rIns="132075"/>
          <a:lstStyle/>
          <a:p>
            <a:pPr lvl="0">
              <a:spcBef>
                <a:spcPts val="500"/>
              </a:spcBef>
              <a:buNone/>
            </a:pPr>
            <a:r>
              <a:rPr lang="en-US" sz="2400" b="1" dirty="0">
                <a:solidFill>
                  <a:schemeClr val="bg2">
                    <a:lumMod val="10000"/>
                  </a:schemeClr>
                </a:solidFill>
              </a:rPr>
              <a:t>Vi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</a:rPr>
              <a:t>kan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</a:rPr>
              <a:t>bidra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</a:rPr>
              <a:t> -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</a:rPr>
              <a:t>avkastning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</a:rPr>
              <a:t>fra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</a:rPr>
              <a:t>fondet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2">
                    <a:lumMod val="10000"/>
                  </a:schemeClr>
                </a:solidFill>
              </a:rPr>
              <a:t>går</a:t>
            </a:r>
            <a:r>
              <a:rPr lang="en-US" sz="24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bg2">
                    <a:lumMod val="10000"/>
                  </a:schemeClr>
                </a:solidFill>
              </a:rPr>
              <a:t>hvert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bg2">
                    <a:lumMod val="10000"/>
                  </a:schemeClr>
                </a:solidFill>
              </a:rPr>
              <a:t>år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bg2">
                    <a:lumMod val="10000"/>
                  </a:schemeClr>
                </a:solidFill>
              </a:rPr>
              <a:t>til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</a:rPr>
              <a:t>: </a:t>
            </a:r>
            <a:endParaRPr lang="en-US" sz="2400" b="1" dirty="0">
              <a:solidFill>
                <a:schemeClr val="bg2">
                  <a:lumMod val="10000"/>
                </a:schemeClr>
              </a:solidFill>
            </a:endParaRPr>
          </a:p>
          <a:p>
            <a:pPr lvl="0">
              <a:spcBef>
                <a:spcPts val="500"/>
              </a:spcBef>
              <a:buClr>
                <a:srgbClr val="1F497D"/>
              </a:buClr>
            </a:pP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Ca 50 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”Rotary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</a:rPr>
              <a:t>Freds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 Stipend”- 2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</a:rPr>
              <a:t>år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</a:rPr>
              <a:t>til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</a:rPr>
              <a:t>mastergrad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</a:rPr>
              <a:t>i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</a:rPr>
              <a:t>internasjonale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</a:rPr>
              <a:t>relasjoner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</a:rPr>
              <a:t>fredsstudier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</a:rPr>
              <a:t>konfliktløsning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pPr lvl="0">
              <a:spcBef>
                <a:spcPts val="500"/>
              </a:spcBef>
              <a:buClr>
                <a:srgbClr val="1F497D"/>
              </a:buClr>
            </a:pP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  <a:p>
            <a:pPr lvl="0">
              <a:spcBef>
                <a:spcPts val="500"/>
              </a:spcBef>
              <a:buClr>
                <a:srgbClr val="1F497D"/>
              </a:buClr>
            </a:pPr>
            <a:r>
              <a:rPr lang="en-US" sz="2400" dirty="0" err="1">
                <a:solidFill>
                  <a:schemeClr val="bg2">
                    <a:lumMod val="10000"/>
                  </a:schemeClr>
                </a:solidFill>
              </a:rPr>
              <a:t>Studentene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</a:rPr>
              <a:t>må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</a:rPr>
              <a:t>konkurrere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</a:rPr>
              <a:t>seg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</a:rPr>
              <a:t>til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</a:rPr>
              <a:t>plass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</a:rPr>
              <a:t>på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</a:rPr>
              <a:t>ett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</a:rPr>
              <a:t>av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fem ”Rotary 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Peace Centers”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</a:rPr>
              <a:t>ved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</a:rPr>
              <a:t>universiteter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2">
                    <a:lumMod val="10000"/>
                  </a:schemeClr>
                </a:solidFill>
              </a:rPr>
              <a:t>rundt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om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</a:rPr>
              <a:t>i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</a:rPr>
              <a:t>verden</a:t>
            </a:r>
            <a:endParaRPr lang="en-US" sz="2400" dirty="0">
              <a:solidFill>
                <a:schemeClr val="bg2">
                  <a:lumMod val="10000"/>
                </a:schemeClr>
              </a:solidFill>
            </a:endParaRPr>
          </a:p>
          <a:p>
            <a:pPr marL="0" lvl="0" indent="0">
              <a:spcBef>
                <a:spcPts val="500"/>
              </a:spcBef>
              <a:buClr>
                <a:srgbClr val="1F497D"/>
              </a:buClr>
              <a:buNone/>
            </a:pPr>
            <a:endParaRPr lang="en-US" sz="2000" dirty="0">
              <a:solidFill>
                <a:srgbClr val="1F497D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6257925"/>
            <a:ext cx="2146297" cy="29209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40635" bIns="0" anchor="ctr" anchorCtr="0" compatLnSpc="1"/>
          <a:lstStyle/>
          <a:p>
            <a:pPr marL="39684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 dirty="0">
              <a:solidFill>
                <a:srgbClr val="898989"/>
              </a:solidFill>
              <a:uFillTx/>
              <a:latin typeface="Lucida Grande"/>
              <a:ea typeface="Lucida Grande"/>
              <a:cs typeface="Lucida Grand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24203" y="6392863"/>
            <a:ext cx="2908304" cy="29209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40635" bIns="0" anchor="ctr" anchorCtr="1" compatLnSpc="1"/>
          <a:lstStyle/>
          <a:p>
            <a:pPr marL="39684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 dirty="0">
              <a:solidFill>
                <a:srgbClr val="898989"/>
              </a:solidFill>
              <a:uFillTx/>
              <a:latin typeface="Lucida Grande"/>
              <a:ea typeface="Lucida Grande"/>
              <a:cs typeface="Lucida Grande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53203" y="6392863"/>
            <a:ext cx="2146297" cy="29209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40635" bIns="0" anchor="ctr" anchorCtr="0" compatLnSpc="1"/>
          <a:lstStyle/>
          <a:p>
            <a:pPr marL="39684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898989"/>
              </a:solidFill>
              <a:uFillTx/>
              <a:latin typeface="Lucida Grande"/>
              <a:ea typeface="Lucida Grande"/>
              <a:cs typeface="Lucida Grande"/>
            </a:endParaRPr>
          </a:p>
        </p:txBody>
      </p:sp>
      <p:sp>
        <p:nvSpPr>
          <p:cNvPr id="7" name="TekstSylinder 6"/>
          <p:cNvSpPr txBox="1"/>
          <p:nvPr/>
        </p:nvSpPr>
        <p:spPr>
          <a:xfrm>
            <a:off x="1979712" y="6165304"/>
            <a:ext cx="6719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tx2">
                    <a:lumMod val="50000"/>
                  </a:schemeClr>
                </a:solidFill>
                <a:hlinkClick r:id="rId2"/>
              </a:rPr>
              <a:t>https://</a:t>
            </a:r>
            <a:r>
              <a:rPr lang="nb-NO" dirty="0" smtClean="0">
                <a:solidFill>
                  <a:schemeClr val="tx2">
                    <a:lumMod val="50000"/>
                  </a:schemeClr>
                </a:solidFill>
                <a:hlinkClick r:id="rId2"/>
              </a:rPr>
              <a:t>www.rotary.org/en/peace-fellowships</a:t>
            </a:r>
            <a:r>
              <a:rPr lang="nb-NO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nb-NO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 rotWithShape="1">
          <a:blip r:embed="rId3"/>
          <a:srcRect l="14483" r="10208"/>
          <a:stretch/>
        </p:blipFill>
        <p:spPr>
          <a:xfrm>
            <a:off x="5724128" y="2564904"/>
            <a:ext cx="2802712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9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0" y="3429000"/>
            <a:ext cx="9220200" cy="990600"/>
          </a:xfrm>
        </p:spPr>
        <p:txBody>
          <a:bodyPr/>
          <a:lstStyle/>
          <a:p>
            <a:pPr algn="ctr"/>
            <a:r>
              <a:rPr lang="nb-NO" dirty="0" smtClean="0">
                <a:solidFill>
                  <a:srgbClr val="FFFF00"/>
                </a:solidFill>
                <a:hlinkClick r:id="rId2"/>
              </a:rPr>
              <a:t>The Rotary Foundation</a:t>
            </a:r>
            <a:endParaRPr lang="nb-NO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1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 lang="nb-NO" sz="3600" b="1" dirty="0" err="1"/>
              <a:t>PolioPlus</a:t>
            </a:r>
            <a:endParaRPr lang="nb-NO" sz="3600" b="1" dirty="0"/>
          </a:p>
        </p:txBody>
      </p:sp>
      <p:pic>
        <p:nvPicPr>
          <p:cNvPr id="4" name="Picture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0727" y="2422309"/>
            <a:ext cx="1662545" cy="211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3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 txBox="1">
            <a:spLocks/>
          </p:cNvSpPr>
          <p:nvPr/>
        </p:nvSpPr>
        <p:spPr>
          <a:xfrm>
            <a:off x="16272" y="745337"/>
            <a:ext cx="9144000" cy="158417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30906" t="14250" r="19088" b="12671"/>
          <a:stretch>
            <a:fillRect/>
          </a:stretch>
        </p:blipFill>
        <p:spPr bwMode="auto">
          <a:xfrm>
            <a:off x="477450" y="2396846"/>
            <a:ext cx="3232291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6001" y="3789040"/>
            <a:ext cx="2640295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ARNEAD~1\AppData\Local\Temp\jZip\jZipEC7\jZip221CD\ENDPOLIONOW_4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3068960"/>
            <a:ext cx="1083580" cy="1380988"/>
          </a:xfrm>
          <a:prstGeom prst="rect">
            <a:avLst/>
          </a:prstGeom>
          <a:noFill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2708919"/>
            <a:ext cx="2813298" cy="10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36521" y="1264643"/>
            <a:ext cx="6480720" cy="992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85818" y="4725144"/>
            <a:ext cx="160900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llipse 10"/>
          <p:cNvSpPr/>
          <p:nvPr/>
        </p:nvSpPr>
        <p:spPr>
          <a:xfrm>
            <a:off x="4067944" y="2204864"/>
            <a:ext cx="4932040" cy="39604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146" name="Picture 2" descr="http://sites.rotary.org/SiteCollectionImages/AnnualReport/2012-13/aziz-memon-header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26" y="4005064"/>
            <a:ext cx="3580555" cy="201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236984" y="688579"/>
            <a:ext cx="8763000" cy="533400"/>
          </a:xfrm>
        </p:spPr>
        <p:txBody>
          <a:bodyPr/>
          <a:lstStyle/>
          <a:p>
            <a:pPr lvl="0"/>
            <a:r>
              <a:rPr lang="nb-NO" sz="3600" b="1" dirty="0"/>
              <a:t>Rotary og Polio - </a:t>
            </a:r>
            <a:r>
              <a:rPr lang="nb-NO" sz="3600" b="1" dirty="0" smtClean="0"/>
              <a:t>suksessen</a:t>
            </a:r>
            <a:r>
              <a:rPr lang="nb-NO" sz="3600" b="1" dirty="0"/>
              <a:t/>
            </a:r>
            <a:br>
              <a:rPr lang="nb-NO" sz="3600" b="1" dirty="0"/>
            </a:br>
            <a:endParaRPr lang="nb-NO" sz="3600" b="1" dirty="0"/>
          </a:p>
        </p:txBody>
      </p:sp>
    </p:spTree>
    <p:extLst>
      <p:ext uri="{BB962C8B-B14F-4D97-AF65-F5344CB8AC3E}">
        <p14:creationId xmlns:p14="http://schemas.microsoft.com/office/powerpoint/2010/main" val="64741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2001933" y="1700808"/>
            <a:ext cx="540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 smtClean="0">
                <a:solidFill>
                  <a:schemeClr val="tx2"/>
                </a:solidFill>
                <a:hlinkClick r:id="rId2"/>
              </a:rPr>
              <a:t>Poliofritt Afrika</a:t>
            </a:r>
            <a:endParaRPr lang="nb-NO" sz="4400" dirty="0">
              <a:solidFill>
                <a:schemeClr val="tx2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3078" y="4005064"/>
            <a:ext cx="4818310" cy="24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4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b-NO" sz="3600" b="1" dirty="0" smtClean="0"/>
              <a:t>Ny utfordring 2013-18</a:t>
            </a:r>
            <a:endParaRPr lang="nb-NO" sz="3600" b="1" dirty="0"/>
          </a:p>
        </p:txBody>
      </p:sp>
      <p:sp>
        <p:nvSpPr>
          <p:cNvPr id="3" name="Undertittel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360363" indent="-360363" algn="l">
              <a:buFont typeface="Arial" pitchFamily="34" charset="0"/>
              <a:buChar char="•"/>
            </a:pPr>
            <a:r>
              <a:rPr lang="nb-NO" sz="2400" dirty="0" smtClean="0">
                <a:solidFill>
                  <a:schemeClr val="bg2">
                    <a:lumMod val="10000"/>
                  </a:schemeClr>
                </a:solidFill>
              </a:rPr>
              <a:t>Bill &amp; Melinda Gates Foundation matcher hver 1$ med 2$</a:t>
            </a:r>
          </a:p>
          <a:p>
            <a:pPr marL="360363" indent="-360363" algn="l">
              <a:buFont typeface="Arial" pitchFamily="34" charset="0"/>
              <a:buChar char="•"/>
            </a:pPr>
            <a:r>
              <a:rPr lang="nb-NO" sz="2400" dirty="0" smtClean="0">
                <a:solidFill>
                  <a:schemeClr val="bg2">
                    <a:lumMod val="10000"/>
                  </a:schemeClr>
                </a:solidFill>
              </a:rPr>
              <a:t>Totalt 525 </a:t>
            </a:r>
            <a:r>
              <a:rPr lang="nb-NO" sz="2400" dirty="0" err="1" smtClean="0">
                <a:solidFill>
                  <a:schemeClr val="bg2">
                    <a:lumMod val="10000"/>
                  </a:schemeClr>
                </a:solidFill>
              </a:rPr>
              <a:t>mill</a:t>
            </a:r>
            <a:r>
              <a:rPr lang="nb-NO" sz="2400" dirty="0" smtClean="0">
                <a:solidFill>
                  <a:schemeClr val="bg2">
                    <a:lumMod val="10000"/>
                  </a:schemeClr>
                </a:solidFill>
              </a:rPr>
              <a:t> $ innen 2018</a:t>
            </a:r>
          </a:p>
          <a:p>
            <a:pPr marL="360363" indent="-360363" algn="l">
              <a:buFont typeface="Arial" pitchFamily="34" charset="0"/>
              <a:buChar char="•"/>
            </a:pPr>
            <a:r>
              <a:rPr lang="nb-NO" sz="2400" dirty="0" smtClean="0">
                <a:solidFill>
                  <a:schemeClr val="bg2">
                    <a:lumMod val="10000"/>
                  </a:schemeClr>
                </a:solidFill>
              </a:rPr>
              <a:t>Målsetting – total utryddelse</a:t>
            </a:r>
          </a:p>
          <a:p>
            <a:endParaRPr lang="nb-NO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" t="9380" r="1466" b="26483"/>
          <a:stretch/>
        </p:blipFill>
        <p:spPr bwMode="auto">
          <a:xfrm>
            <a:off x="539552" y="3644900"/>
            <a:ext cx="5851634" cy="2444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5703" y="1681486"/>
            <a:ext cx="2318357" cy="180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9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600" b="1" dirty="0" smtClean="0"/>
              <a:t>Rotary </a:t>
            </a:r>
            <a:r>
              <a:rPr lang="nb-NO" sz="3600" b="1" dirty="0" err="1" smtClean="0"/>
              <a:t>Grants</a:t>
            </a:r>
            <a:r>
              <a:rPr lang="nb-NO" sz="3600" b="1" dirty="0" smtClean="0"/>
              <a:t> - prosjektformer</a:t>
            </a:r>
            <a:endParaRPr lang="nb-NO" sz="3600" b="1" dirty="0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595" y="2348706"/>
            <a:ext cx="4453564" cy="295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9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nb-NO" sz="4000" b="1" dirty="0" smtClean="0"/>
              <a:t>Humanitære og sosiale prosjekter</a:t>
            </a:r>
            <a:endParaRPr lang="nb-NO" sz="2800" b="1" dirty="0"/>
          </a:p>
        </p:txBody>
      </p:sp>
      <p:cxnSp>
        <p:nvCxnSpPr>
          <p:cNvPr id="12" name="Rett linje 11"/>
          <p:cNvCxnSpPr/>
          <p:nvPr/>
        </p:nvCxnSpPr>
        <p:spPr>
          <a:xfrm>
            <a:off x="1259632" y="1844824"/>
            <a:ext cx="0" cy="4104456"/>
          </a:xfrm>
          <a:prstGeom prst="line">
            <a:avLst/>
          </a:prstGeom>
          <a:ln w="25400"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tt linje 13"/>
          <p:cNvCxnSpPr/>
          <p:nvPr/>
        </p:nvCxnSpPr>
        <p:spPr>
          <a:xfrm>
            <a:off x="1259632" y="5949280"/>
            <a:ext cx="7200800" cy="0"/>
          </a:xfrm>
          <a:prstGeom prst="line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Sylinder 14"/>
          <p:cNvSpPr txBox="1"/>
          <p:nvPr/>
        </p:nvSpPr>
        <p:spPr>
          <a:xfrm>
            <a:off x="1763688" y="6026787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>
                <a:solidFill>
                  <a:schemeClr val="tx2">
                    <a:lumMod val="75000"/>
                  </a:schemeClr>
                </a:solidFill>
              </a:rPr>
              <a:t>LOKALE PROSJEKT</a:t>
            </a:r>
            <a:endParaRPr lang="nb-NO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TekstSylinder 15"/>
          <p:cNvSpPr txBox="1"/>
          <p:nvPr/>
        </p:nvSpPr>
        <p:spPr>
          <a:xfrm>
            <a:off x="5436095" y="6021288"/>
            <a:ext cx="3024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>
                <a:solidFill>
                  <a:srgbClr val="C00000"/>
                </a:solidFill>
              </a:rPr>
              <a:t>INTERNASJONALE PROSJEKT</a:t>
            </a:r>
            <a:endParaRPr lang="nb-NO" b="1" dirty="0">
              <a:solidFill>
                <a:srgbClr val="C00000"/>
              </a:solidFill>
            </a:endParaRPr>
          </a:p>
        </p:txBody>
      </p:sp>
      <p:cxnSp>
        <p:nvCxnSpPr>
          <p:cNvPr id="18" name="Rett linje 17"/>
          <p:cNvCxnSpPr/>
          <p:nvPr/>
        </p:nvCxnSpPr>
        <p:spPr>
          <a:xfrm>
            <a:off x="1164177" y="5445224"/>
            <a:ext cx="21602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linje 18"/>
          <p:cNvCxnSpPr/>
          <p:nvPr/>
        </p:nvCxnSpPr>
        <p:spPr>
          <a:xfrm>
            <a:off x="1151620" y="4653136"/>
            <a:ext cx="21602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linje 19"/>
          <p:cNvCxnSpPr/>
          <p:nvPr/>
        </p:nvCxnSpPr>
        <p:spPr>
          <a:xfrm>
            <a:off x="1152998" y="3897052"/>
            <a:ext cx="21602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linje 20"/>
          <p:cNvCxnSpPr/>
          <p:nvPr/>
        </p:nvCxnSpPr>
        <p:spPr>
          <a:xfrm flipV="1">
            <a:off x="1164177" y="3140967"/>
            <a:ext cx="7656295" cy="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tt linje 21"/>
          <p:cNvCxnSpPr/>
          <p:nvPr/>
        </p:nvCxnSpPr>
        <p:spPr>
          <a:xfrm>
            <a:off x="1152998" y="2348880"/>
            <a:ext cx="21602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kstSylinder 22"/>
          <p:cNvSpPr txBox="1"/>
          <p:nvPr/>
        </p:nvSpPr>
        <p:spPr>
          <a:xfrm>
            <a:off x="516105" y="5304817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rgbClr val="C00000"/>
                </a:solidFill>
              </a:rPr>
              <a:t>  1’</a:t>
            </a:r>
            <a:endParaRPr lang="nb-NO" sz="1400" dirty="0">
              <a:solidFill>
                <a:srgbClr val="C00000"/>
              </a:solidFill>
            </a:endParaRPr>
          </a:p>
        </p:txBody>
      </p:sp>
      <p:sp>
        <p:nvSpPr>
          <p:cNvPr id="24" name="TekstSylinder 23"/>
          <p:cNvSpPr txBox="1"/>
          <p:nvPr/>
        </p:nvSpPr>
        <p:spPr>
          <a:xfrm>
            <a:off x="503548" y="4499247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rgbClr val="C00000"/>
                </a:solidFill>
              </a:rPr>
              <a:t>  5’</a:t>
            </a:r>
            <a:endParaRPr lang="nb-NO" sz="1400" dirty="0">
              <a:solidFill>
                <a:srgbClr val="C00000"/>
              </a:solidFill>
            </a:endParaRPr>
          </a:p>
        </p:txBody>
      </p:sp>
      <p:sp>
        <p:nvSpPr>
          <p:cNvPr id="25" name="TekstSylinder 24"/>
          <p:cNvSpPr txBox="1"/>
          <p:nvPr/>
        </p:nvSpPr>
        <p:spPr>
          <a:xfrm>
            <a:off x="516105" y="3743163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rgbClr val="C00000"/>
                </a:solidFill>
              </a:rPr>
              <a:t>10’</a:t>
            </a:r>
            <a:endParaRPr lang="nb-NO" sz="1400" dirty="0">
              <a:solidFill>
                <a:srgbClr val="C00000"/>
              </a:solidFill>
            </a:endParaRPr>
          </a:p>
        </p:txBody>
      </p:sp>
      <p:sp>
        <p:nvSpPr>
          <p:cNvPr id="26" name="TekstSylinder 25"/>
          <p:cNvSpPr txBox="1"/>
          <p:nvPr/>
        </p:nvSpPr>
        <p:spPr>
          <a:xfrm>
            <a:off x="516105" y="2987079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rgbClr val="C00000"/>
                </a:solidFill>
              </a:rPr>
              <a:t>30’</a:t>
            </a:r>
            <a:endParaRPr lang="nb-NO" sz="1400" dirty="0">
              <a:solidFill>
                <a:srgbClr val="C00000"/>
              </a:solidFill>
            </a:endParaRPr>
          </a:p>
        </p:txBody>
      </p:sp>
      <p:sp>
        <p:nvSpPr>
          <p:cNvPr id="27" name="TekstSylinder 26"/>
          <p:cNvSpPr txBox="1"/>
          <p:nvPr/>
        </p:nvSpPr>
        <p:spPr>
          <a:xfrm>
            <a:off x="408093" y="2194991"/>
            <a:ext cx="75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rgbClr val="C00000"/>
                </a:solidFill>
              </a:rPr>
              <a:t>150’</a:t>
            </a:r>
            <a:endParaRPr lang="nb-NO" sz="1400" dirty="0">
              <a:solidFill>
                <a:srgbClr val="C00000"/>
              </a:solidFill>
            </a:endParaRPr>
          </a:p>
        </p:txBody>
      </p:sp>
      <p:sp>
        <p:nvSpPr>
          <p:cNvPr id="34" name="TekstSylinder 33"/>
          <p:cNvSpPr txBox="1"/>
          <p:nvPr/>
        </p:nvSpPr>
        <p:spPr>
          <a:xfrm>
            <a:off x="120060" y="1375029"/>
            <a:ext cx="2939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b="1" dirty="0" smtClean="0">
                <a:solidFill>
                  <a:schemeClr val="tx2">
                    <a:lumMod val="75000"/>
                  </a:schemeClr>
                </a:solidFill>
              </a:rPr>
              <a:t>PROSJEKTVERDI, $1000</a:t>
            </a:r>
            <a:endParaRPr lang="nb-NO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5" name="Alternativ prosess 34"/>
          <p:cNvSpPr/>
          <p:nvPr/>
        </p:nvSpPr>
        <p:spPr>
          <a:xfrm>
            <a:off x="1741518" y="3096290"/>
            <a:ext cx="4558673" cy="2243028"/>
          </a:xfrm>
          <a:prstGeom prst="flowChartAlternateProcess">
            <a:avLst/>
          </a:prstGeom>
          <a:gradFill flip="none" rotWithShape="1">
            <a:gsLst>
              <a:gs pos="30000">
                <a:schemeClr val="accent1">
                  <a:lumMod val="75000"/>
                </a:schemeClr>
              </a:gs>
              <a:gs pos="99000">
                <a:srgbClr val="C00000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dirty="0" smtClean="0"/>
              <a:t>DISTRICT GRANT</a:t>
            </a:r>
            <a:endParaRPr lang="nb-NO" b="1" dirty="0"/>
          </a:p>
        </p:txBody>
      </p:sp>
      <p:sp>
        <p:nvSpPr>
          <p:cNvPr id="36" name="Alternativ prosess 35"/>
          <p:cNvSpPr/>
          <p:nvPr/>
        </p:nvSpPr>
        <p:spPr>
          <a:xfrm>
            <a:off x="4389691" y="2079748"/>
            <a:ext cx="3928936" cy="1080120"/>
          </a:xfrm>
          <a:prstGeom prst="flowChartAlternateProcess">
            <a:avLst/>
          </a:prstGeom>
          <a:gradFill flip="none" rotWithShape="1">
            <a:gsLst>
              <a:gs pos="0">
                <a:schemeClr val="accent1">
                  <a:lumMod val="40000"/>
                </a:schemeClr>
              </a:gs>
              <a:gs pos="22000">
                <a:srgbClr val="6F1A27"/>
              </a:gs>
              <a:gs pos="100000">
                <a:srgbClr val="C00000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dirty="0" smtClean="0"/>
              <a:t>GLOBAL GRANT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sz="1400" dirty="0" smtClean="0"/>
              <a:t>over USD 30,000</a:t>
            </a:r>
            <a:endParaRPr lang="nb-NO" sz="1400" dirty="0"/>
          </a:p>
        </p:txBody>
      </p:sp>
      <p:sp>
        <p:nvSpPr>
          <p:cNvPr id="29" name="Alternativ prosess 28"/>
          <p:cNvSpPr/>
          <p:nvPr/>
        </p:nvSpPr>
        <p:spPr>
          <a:xfrm>
            <a:off x="1555521" y="4599129"/>
            <a:ext cx="1944216" cy="1152128"/>
          </a:xfrm>
          <a:prstGeom prst="flowChartAlternateProcess">
            <a:avLst/>
          </a:prstGeom>
          <a:gradFill flip="none" rotWithShape="1">
            <a:gsLst>
              <a:gs pos="52000">
                <a:schemeClr val="accent1">
                  <a:lumMod val="61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dirty="0" smtClean="0"/>
              <a:t>SAMFUNNS-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b="1" dirty="0" smtClean="0"/>
              <a:t>PROSJEKTER</a:t>
            </a:r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val="73074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 l="2994" t="14632" r="91018" b="21962"/>
          <a:stretch>
            <a:fillRect/>
          </a:stretch>
        </p:blipFill>
        <p:spPr bwMode="auto">
          <a:xfrm>
            <a:off x="179512" y="1700808"/>
            <a:ext cx="46528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600" b="1" dirty="0">
                <a:latin typeface="Arial Bold"/>
                <a:ea typeface="Arial Bold"/>
                <a:cs typeface="Arial Bold"/>
              </a:rPr>
              <a:t>De 6 fokusområder</a:t>
            </a:r>
          </a:p>
        </p:txBody>
      </p:sp>
      <p:sp>
        <p:nvSpPr>
          <p:cNvPr id="7" name="Plassholder for innhold 6"/>
          <p:cNvSpPr>
            <a:spLocks noGrp="1"/>
          </p:cNvSpPr>
          <p:nvPr>
            <p:ph idx="1"/>
          </p:nvPr>
        </p:nvSpPr>
        <p:spPr>
          <a:xfrm>
            <a:off x="644794" y="1639341"/>
            <a:ext cx="8229600" cy="4525963"/>
          </a:xfrm>
        </p:spPr>
        <p:txBody>
          <a:bodyPr/>
          <a:lstStyle/>
          <a:p>
            <a:pPr indent="-396000">
              <a:buNone/>
            </a:pPr>
            <a:r>
              <a:rPr lang="nb-NO" sz="2800" dirty="0" smtClean="0">
                <a:solidFill>
                  <a:schemeClr val="bg2">
                    <a:lumMod val="10000"/>
                  </a:schemeClr>
                </a:solidFill>
              </a:rPr>
              <a:t>Fredsarbeid og konflikt forebygging/-løsning</a:t>
            </a:r>
          </a:p>
          <a:p>
            <a:pPr indent="-396000">
              <a:buNone/>
            </a:pPr>
            <a:r>
              <a:rPr lang="nb-NO" sz="2800" dirty="0" smtClean="0">
                <a:solidFill>
                  <a:schemeClr val="bg2">
                    <a:lumMod val="10000"/>
                  </a:schemeClr>
                </a:solidFill>
              </a:rPr>
              <a:t>Sykdomsforebygging og –behandling</a:t>
            </a:r>
          </a:p>
          <a:p>
            <a:pPr indent="-396000">
              <a:buNone/>
            </a:pPr>
            <a:r>
              <a:rPr lang="nb-NO" sz="2800" dirty="0" smtClean="0">
                <a:solidFill>
                  <a:schemeClr val="bg2">
                    <a:lumMod val="10000"/>
                  </a:schemeClr>
                </a:solidFill>
              </a:rPr>
              <a:t>Vann og sanitær</a:t>
            </a:r>
          </a:p>
          <a:p>
            <a:pPr indent="-396000">
              <a:buNone/>
            </a:pPr>
            <a:r>
              <a:rPr lang="nb-NO" sz="2800" dirty="0" smtClean="0">
                <a:solidFill>
                  <a:schemeClr val="bg2">
                    <a:lumMod val="10000"/>
                  </a:schemeClr>
                </a:solidFill>
              </a:rPr>
              <a:t>Barne- og mødrehelse</a:t>
            </a:r>
          </a:p>
          <a:p>
            <a:pPr indent="-396000">
              <a:buNone/>
            </a:pPr>
            <a:r>
              <a:rPr lang="nb-NO" sz="2800" dirty="0" smtClean="0">
                <a:solidFill>
                  <a:schemeClr val="bg2">
                    <a:lumMod val="10000"/>
                  </a:schemeClr>
                </a:solidFill>
              </a:rPr>
              <a:t>Grunnutdanning og leseferdighet</a:t>
            </a:r>
          </a:p>
          <a:p>
            <a:pPr indent="-396000">
              <a:buNone/>
            </a:pPr>
            <a:r>
              <a:rPr lang="nb-NO" sz="2800" dirty="0" smtClean="0">
                <a:solidFill>
                  <a:schemeClr val="bg2">
                    <a:lumMod val="10000"/>
                  </a:schemeClr>
                </a:solidFill>
              </a:rPr>
              <a:t>Økonomi- og samfunnsutvikling</a:t>
            </a:r>
            <a:endParaRPr lang="nb-NO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5445224"/>
            <a:ext cx="191452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850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 l="75162" t="12072" b="20599"/>
          <a:stretch>
            <a:fillRect/>
          </a:stretch>
        </p:blipFill>
        <p:spPr bwMode="auto">
          <a:xfrm>
            <a:off x="7020272" y="1435760"/>
            <a:ext cx="1728192" cy="271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600" b="1" dirty="0">
                <a:latin typeface="Arial Bold"/>
                <a:ea typeface="Arial Bold"/>
                <a:cs typeface="Arial Bold"/>
              </a:rPr>
              <a:t>Global </a:t>
            </a:r>
            <a:r>
              <a:rPr lang="nb-NO" sz="3600" b="1" dirty="0" smtClean="0">
                <a:latin typeface="Arial Bold"/>
                <a:ea typeface="Arial Bold"/>
                <a:cs typeface="Arial Bold"/>
              </a:rPr>
              <a:t>Grant</a:t>
            </a:r>
            <a:endParaRPr lang="nb-NO" sz="3600" b="1" dirty="0">
              <a:latin typeface="Arial Bold"/>
              <a:ea typeface="Arial Bold"/>
              <a:cs typeface="Arial Bold"/>
            </a:endParaRPr>
          </a:p>
        </p:txBody>
      </p:sp>
      <p:sp>
        <p:nvSpPr>
          <p:cNvPr id="6" name="Plassholder for innhold 5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/>
          <a:lstStyle/>
          <a:p>
            <a:r>
              <a:rPr lang="nb-NO" sz="2400" dirty="0" smtClean="0">
                <a:solidFill>
                  <a:schemeClr val="bg2">
                    <a:lumMod val="10000"/>
                  </a:schemeClr>
                </a:solidFill>
              </a:rPr>
              <a:t>Initiert av kvalifisert klubb og/eller distrikt</a:t>
            </a:r>
          </a:p>
          <a:p>
            <a:r>
              <a:rPr lang="nb-NO" sz="2400" dirty="0" smtClean="0">
                <a:solidFill>
                  <a:schemeClr val="bg2">
                    <a:lumMod val="10000"/>
                  </a:schemeClr>
                </a:solidFill>
              </a:rPr>
              <a:t>Støtte ett eller flere av fokusområdene</a:t>
            </a:r>
          </a:p>
          <a:p>
            <a:r>
              <a:rPr lang="nb-NO" sz="2400" u="sng" dirty="0" smtClean="0">
                <a:solidFill>
                  <a:schemeClr val="bg2">
                    <a:lumMod val="10000"/>
                  </a:schemeClr>
                </a:solidFill>
              </a:rPr>
              <a:t>Langsiktige</a:t>
            </a:r>
            <a:r>
              <a:rPr lang="nb-NO" sz="2400" dirty="0" smtClean="0">
                <a:solidFill>
                  <a:schemeClr val="bg2">
                    <a:lumMod val="10000"/>
                  </a:schemeClr>
                </a:solidFill>
              </a:rPr>
              <a:t> prosjekter</a:t>
            </a:r>
          </a:p>
          <a:p>
            <a:r>
              <a:rPr lang="nb-NO" sz="2400" u="sng" dirty="0" smtClean="0">
                <a:solidFill>
                  <a:schemeClr val="bg2">
                    <a:lumMod val="10000"/>
                  </a:schemeClr>
                </a:solidFill>
              </a:rPr>
              <a:t>Bærekraftige</a:t>
            </a:r>
            <a:r>
              <a:rPr lang="nb-NO" sz="2400" dirty="0" smtClean="0">
                <a:solidFill>
                  <a:schemeClr val="bg2">
                    <a:lumMod val="10000"/>
                  </a:schemeClr>
                </a:solidFill>
              </a:rPr>
              <a:t> resultater</a:t>
            </a:r>
          </a:p>
          <a:p>
            <a:r>
              <a:rPr lang="nb-NO" sz="2400" u="sng" dirty="0" smtClean="0">
                <a:solidFill>
                  <a:schemeClr val="bg2">
                    <a:lumMod val="10000"/>
                  </a:schemeClr>
                </a:solidFill>
              </a:rPr>
              <a:t>Målbare</a:t>
            </a:r>
            <a:r>
              <a:rPr lang="nb-NO" sz="2400" dirty="0" smtClean="0">
                <a:solidFill>
                  <a:schemeClr val="bg2">
                    <a:lumMod val="10000"/>
                  </a:schemeClr>
                </a:solidFill>
              </a:rPr>
              <a:t> resultater</a:t>
            </a:r>
          </a:p>
          <a:p>
            <a:r>
              <a:rPr lang="nb-NO" sz="2400" dirty="0" smtClean="0">
                <a:solidFill>
                  <a:schemeClr val="bg2">
                    <a:lumMod val="10000"/>
                  </a:schemeClr>
                </a:solidFill>
              </a:rPr>
              <a:t>Finansiering gjennom midler fra klubbene, </a:t>
            </a:r>
            <a:br>
              <a:rPr lang="nb-NO" sz="2400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nb-NO" sz="2400" dirty="0" smtClean="0">
                <a:solidFill>
                  <a:schemeClr val="bg2">
                    <a:lumMod val="10000"/>
                  </a:schemeClr>
                </a:solidFill>
              </a:rPr>
              <a:t>distriktets TRF-konto (DDF) og World Fund</a:t>
            </a:r>
          </a:p>
          <a:p>
            <a:pPr lvl="1"/>
            <a:r>
              <a:rPr lang="nb-NO" sz="2000" dirty="0" smtClean="0">
                <a:solidFill>
                  <a:schemeClr val="bg2">
                    <a:lumMod val="10000"/>
                  </a:schemeClr>
                </a:solidFill>
              </a:rPr>
              <a:t>World Fund match med DDF (100%) og med cash fra klubb (50%)</a:t>
            </a:r>
          </a:p>
          <a:p>
            <a:r>
              <a:rPr lang="nb-NO" sz="2400" dirty="0" smtClean="0">
                <a:solidFill>
                  <a:schemeClr val="bg2">
                    <a:lumMod val="10000"/>
                  </a:schemeClr>
                </a:solidFill>
              </a:rPr>
              <a:t>Støtte til prosjekt/stipend</a:t>
            </a:r>
          </a:p>
          <a:p>
            <a:pPr lvl="1"/>
            <a:r>
              <a:rPr lang="nb-NO" sz="2000" dirty="0" smtClean="0">
                <a:solidFill>
                  <a:schemeClr val="bg2">
                    <a:lumMod val="10000"/>
                  </a:schemeClr>
                </a:solidFill>
              </a:rPr>
              <a:t>Match min. 15.000 USD fra ”World Fund” . Min. budsjett 30.000 USD</a:t>
            </a:r>
          </a:p>
        </p:txBody>
      </p:sp>
    </p:spTree>
    <p:extLst>
      <p:ext uri="{BB962C8B-B14F-4D97-AF65-F5344CB8AC3E}">
        <p14:creationId xmlns:p14="http://schemas.microsoft.com/office/powerpoint/2010/main" val="278331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600" b="1" dirty="0">
                <a:latin typeface="Arial Bold"/>
                <a:ea typeface="Arial Bold"/>
                <a:cs typeface="Arial Bold"/>
              </a:rPr>
              <a:t>Global </a:t>
            </a:r>
            <a:r>
              <a:rPr lang="nb-NO" sz="3600" b="1" dirty="0" smtClean="0">
                <a:latin typeface="Arial Bold"/>
                <a:ea typeface="Arial Bold"/>
                <a:cs typeface="Arial Bold"/>
              </a:rPr>
              <a:t>Grant</a:t>
            </a:r>
            <a:endParaRPr lang="nb-NO" sz="3600" b="1" dirty="0">
              <a:latin typeface="Arial Bold"/>
              <a:ea typeface="Arial Bold"/>
              <a:cs typeface="Arial Bold"/>
            </a:endParaRPr>
          </a:p>
        </p:txBody>
      </p:sp>
      <p:sp>
        <p:nvSpPr>
          <p:cNvPr id="6" name="Plassholder for innhol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800" dirty="0" smtClean="0">
                <a:solidFill>
                  <a:schemeClr val="bg2">
                    <a:lumMod val="10000"/>
                  </a:schemeClr>
                </a:solidFill>
              </a:rPr>
              <a:t>Krav til internasjonalt partnerskap, lokal Rotary-klubb i prosjektlandet</a:t>
            </a:r>
          </a:p>
          <a:p>
            <a:r>
              <a:rPr lang="nb-NO" sz="2800" dirty="0" smtClean="0">
                <a:solidFill>
                  <a:schemeClr val="bg2">
                    <a:lumMod val="10000"/>
                  </a:schemeClr>
                </a:solidFill>
              </a:rPr>
              <a:t>Online søknader og rapportering skal normalt gjøre prosessen enklere og mer oversiktlig</a:t>
            </a:r>
          </a:p>
          <a:p>
            <a:r>
              <a:rPr lang="nb-NO" sz="2800" dirty="0" smtClean="0">
                <a:solidFill>
                  <a:schemeClr val="bg2">
                    <a:lumMod val="10000"/>
                  </a:schemeClr>
                </a:solidFill>
              </a:rPr>
              <a:t>Aktivt rotarianer engasjement – en forutsetning</a:t>
            </a:r>
          </a:p>
          <a:p>
            <a:r>
              <a:rPr lang="nb-NO" sz="2800" dirty="0" smtClean="0">
                <a:solidFill>
                  <a:schemeClr val="bg2">
                    <a:lumMod val="10000"/>
                  </a:schemeClr>
                </a:solidFill>
              </a:rPr>
              <a:t>Prosjekttyper:</a:t>
            </a:r>
          </a:p>
          <a:p>
            <a:pPr lvl="1"/>
            <a:r>
              <a:rPr lang="nb-NO" sz="2400" dirty="0" smtClean="0">
                <a:solidFill>
                  <a:schemeClr val="bg2">
                    <a:lumMod val="10000"/>
                  </a:schemeClr>
                </a:solidFill>
              </a:rPr>
              <a:t>Humanitære prosjekter</a:t>
            </a:r>
          </a:p>
          <a:p>
            <a:pPr lvl="1"/>
            <a:r>
              <a:rPr lang="nb-NO" sz="2400" dirty="0" smtClean="0">
                <a:solidFill>
                  <a:schemeClr val="bg2">
                    <a:lumMod val="10000"/>
                  </a:schemeClr>
                </a:solidFill>
              </a:rPr>
              <a:t>VTT (yrkesopplæring/-veiledning)</a:t>
            </a:r>
          </a:p>
          <a:p>
            <a:pPr lvl="1"/>
            <a:r>
              <a:rPr lang="nb-NO" sz="2400" dirty="0" smtClean="0">
                <a:solidFill>
                  <a:schemeClr val="bg2">
                    <a:lumMod val="10000"/>
                  </a:schemeClr>
                </a:solidFill>
              </a:rPr>
              <a:t>Stipend/utdanning</a:t>
            </a:r>
          </a:p>
          <a:p>
            <a:endParaRPr lang="nb-NO" sz="2400" dirty="0" smtClean="0"/>
          </a:p>
          <a:p>
            <a:endParaRPr lang="nb-NO" sz="2400" dirty="0"/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 cstate="print"/>
          <a:srcRect l="39108" t="43217" r="37792" b="28913"/>
          <a:stretch>
            <a:fillRect/>
          </a:stretch>
        </p:blipFill>
        <p:spPr bwMode="auto">
          <a:xfrm>
            <a:off x="6660232" y="4437112"/>
            <a:ext cx="2178242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3882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2"/>
          <a:srcRect l="6279" t="13579" r="17347" b="10626"/>
          <a:stretch/>
        </p:blipFill>
        <p:spPr>
          <a:xfrm>
            <a:off x="0" y="260648"/>
            <a:ext cx="9162784" cy="5112568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0" y="1340768"/>
            <a:ext cx="1547664" cy="17281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985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564" y="548679"/>
            <a:ext cx="4372819" cy="5976665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1412776"/>
            <a:ext cx="1973201" cy="86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9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600" b="1" dirty="0">
                <a:latin typeface="Arial Bold"/>
                <a:ea typeface="Arial Bold"/>
                <a:cs typeface="Arial Bold"/>
              </a:rPr>
              <a:t>District </a:t>
            </a:r>
            <a:r>
              <a:rPr lang="nb-NO" sz="3600" b="1" dirty="0" smtClean="0">
                <a:latin typeface="Arial Bold"/>
                <a:ea typeface="Arial Bold"/>
                <a:cs typeface="Arial Bold"/>
              </a:rPr>
              <a:t>Grant</a:t>
            </a:r>
            <a:endParaRPr lang="nb-NO" sz="3600" b="1" dirty="0">
              <a:latin typeface="Arial Bold"/>
              <a:ea typeface="Arial Bold"/>
              <a:cs typeface="Arial Bold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800" dirty="0" smtClean="0">
                <a:solidFill>
                  <a:schemeClr val="bg2">
                    <a:lumMod val="10000"/>
                  </a:schemeClr>
                </a:solidFill>
              </a:rPr>
              <a:t>Til utdannings-, yrkesrettede og humanitære prosjekter i samsvar med </a:t>
            </a:r>
            <a:r>
              <a:rPr lang="nb-NO" sz="2800" dirty="0" err="1" smtClean="0">
                <a:solidFill>
                  <a:schemeClr val="bg2">
                    <a:lumMod val="10000"/>
                  </a:schemeClr>
                </a:solidFill>
              </a:rPr>
              <a:t>Rotarys</a:t>
            </a:r>
            <a:r>
              <a:rPr lang="nb-NO" sz="2800" dirty="0" smtClean="0">
                <a:solidFill>
                  <a:schemeClr val="bg2">
                    <a:lumMod val="10000"/>
                  </a:schemeClr>
                </a:solidFill>
              </a:rPr>
              <a:t> formål, men ikke krav om at prosjektet skal være innenfor de seks fokusområdene.</a:t>
            </a:r>
          </a:p>
          <a:p>
            <a:r>
              <a:rPr lang="nb-NO" sz="2800" dirty="0" smtClean="0">
                <a:solidFill>
                  <a:schemeClr val="bg2">
                    <a:lumMod val="10000"/>
                  </a:schemeClr>
                </a:solidFill>
              </a:rPr>
              <a:t>Mindre/kortsiktige aktiviteter og prosjekter.</a:t>
            </a:r>
          </a:p>
          <a:p>
            <a:r>
              <a:rPr lang="nb-NO" sz="2800" dirty="0" smtClean="0">
                <a:solidFill>
                  <a:schemeClr val="bg2">
                    <a:lumMod val="10000"/>
                  </a:schemeClr>
                </a:solidFill>
              </a:rPr>
              <a:t>Ingen minimum budsjett</a:t>
            </a:r>
            <a:r>
              <a:rPr lang="nb-NO" sz="2400" dirty="0" smtClean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4355357"/>
            <a:ext cx="3168352" cy="2154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701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600" b="1" dirty="0">
                <a:latin typeface="Arial Bold"/>
                <a:ea typeface="Arial Bold"/>
                <a:cs typeface="Arial Bold"/>
              </a:rPr>
              <a:t>District </a:t>
            </a:r>
            <a:r>
              <a:rPr lang="nb-NO" sz="3600" b="1" dirty="0" smtClean="0">
                <a:latin typeface="Arial Bold"/>
                <a:ea typeface="Arial Bold"/>
                <a:cs typeface="Arial Bold"/>
              </a:rPr>
              <a:t>Grant</a:t>
            </a:r>
            <a:endParaRPr lang="nb-NO" sz="3600" b="1" dirty="0">
              <a:latin typeface="Arial Bold"/>
              <a:ea typeface="Arial Bold"/>
              <a:cs typeface="Arial Bold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800" dirty="0">
                <a:solidFill>
                  <a:schemeClr val="bg2">
                    <a:lumMod val="10000"/>
                  </a:schemeClr>
                </a:solidFill>
              </a:rPr>
              <a:t>Lokale og internasjonale </a:t>
            </a:r>
            <a:r>
              <a:rPr lang="nb-NO" sz="2800" dirty="0" smtClean="0">
                <a:solidFill>
                  <a:schemeClr val="bg2">
                    <a:lumMod val="10000"/>
                  </a:schemeClr>
                </a:solidFill>
              </a:rPr>
              <a:t>prosjekt/aktiviteter</a:t>
            </a:r>
            <a:r>
              <a:rPr lang="nb-NO" sz="2800" dirty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  <a:p>
            <a:r>
              <a:rPr lang="nb-NO" sz="2800" dirty="0" smtClean="0">
                <a:solidFill>
                  <a:schemeClr val="bg2">
                    <a:lumMod val="10000"/>
                  </a:schemeClr>
                </a:solidFill>
              </a:rPr>
              <a:t>Lokale </a:t>
            </a:r>
            <a:r>
              <a:rPr lang="nb-NO" sz="2800" dirty="0">
                <a:solidFill>
                  <a:schemeClr val="bg2">
                    <a:lumMod val="10000"/>
                  </a:schemeClr>
                </a:solidFill>
              </a:rPr>
              <a:t>beslutninger, </a:t>
            </a:r>
            <a:r>
              <a:rPr lang="nb-NO" sz="2800" b="1" dirty="0" smtClean="0">
                <a:solidFill>
                  <a:schemeClr val="bg2">
                    <a:lumMod val="10000"/>
                  </a:schemeClr>
                </a:solidFill>
              </a:rPr>
              <a:t>TRF-komitéen.</a:t>
            </a:r>
          </a:p>
          <a:p>
            <a:r>
              <a:rPr lang="nb-NO" sz="2800" dirty="0">
                <a:solidFill>
                  <a:schemeClr val="bg2">
                    <a:lumMod val="10000"/>
                  </a:schemeClr>
                </a:solidFill>
              </a:rPr>
              <a:t>Finansiering lokalt – klubb og fra distriktets fondsmidler.</a:t>
            </a:r>
          </a:p>
          <a:p>
            <a:r>
              <a:rPr lang="nb-NO" sz="2800" dirty="0">
                <a:solidFill>
                  <a:schemeClr val="bg2">
                    <a:lumMod val="10000"/>
                  </a:schemeClr>
                </a:solidFill>
              </a:rPr>
              <a:t>Søknadsfrist: 15. november 2015.</a:t>
            </a:r>
          </a:p>
          <a:p>
            <a:endParaRPr lang="nb-NO" sz="2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4193484"/>
            <a:ext cx="4320480" cy="254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0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600" b="1" dirty="0">
                <a:latin typeface="Arial Bold"/>
                <a:ea typeface="Arial Bold"/>
                <a:cs typeface="Arial Bold"/>
              </a:rPr>
              <a:t>Kvalifisering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400" dirty="0" smtClean="0">
                <a:solidFill>
                  <a:schemeClr val="bg2">
                    <a:lumMod val="10000"/>
                  </a:schemeClr>
                </a:solidFill>
              </a:rPr>
              <a:t>Distrikt og klubber må kvalifiseres for å kunne søke om å få støtte fra TRF til Grant prosjekter.</a:t>
            </a:r>
          </a:p>
          <a:p>
            <a:r>
              <a:rPr lang="nb-NO" sz="2400" dirty="0" smtClean="0">
                <a:solidFill>
                  <a:schemeClr val="bg2">
                    <a:lumMod val="10000"/>
                  </a:schemeClr>
                </a:solidFill>
              </a:rPr>
              <a:t>Skal gi en god finansiell forvaltning og kontroll av prosjektene.</a:t>
            </a:r>
          </a:p>
          <a:p>
            <a:r>
              <a:rPr lang="nb-NO" sz="2400" dirty="0" smtClean="0">
                <a:solidFill>
                  <a:schemeClr val="bg2">
                    <a:lumMod val="10000"/>
                  </a:schemeClr>
                </a:solidFill>
              </a:rPr>
              <a:t>Kvalifikasjonsprosessen er enkel.</a:t>
            </a:r>
          </a:p>
          <a:p>
            <a:r>
              <a:rPr lang="nb-NO" sz="2400" dirty="0" smtClean="0">
                <a:solidFill>
                  <a:schemeClr val="bg2">
                    <a:lumMod val="10000"/>
                  </a:schemeClr>
                </a:solidFill>
              </a:rPr>
              <a:t>Distriktet er kvalifisert og skal gjennomføre opplæring for å kvalifisere klubbene.</a:t>
            </a:r>
          </a:p>
          <a:p>
            <a:r>
              <a:rPr lang="nb-NO" sz="2400" dirty="0" smtClean="0">
                <a:solidFill>
                  <a:schemeClr val="bg2">
                    <a:lumMod val="10000"/>
                  </a:schemeClr>
                </a:solidFill>
              </a:rPr>
              <a:t>Deltagelse på TRF-delen av KK-seminarene i mars gir mulighet for å søke i år.</a:t>
            </a:r>
          </a:p>
          <a:p>
            <a:endParaRPr lang="nb-NO" dirty="0"/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 cstate="print"/>
          <a:srcRect l="36483" t="43217" r="37792" b="32396"/>
          <a:stretch>
            <a:fillRect/>
          </a:stretch>
        </p:blipFill>
        <p:spPr bwMode="auto">
          <a:xfrm>
            <a:off x="5400092" y="5085184"/>
            <a:ext cx="2556284" cy="1460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456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66324" y="735360"/>
            <a:ext cx="8763000" cy="533400"/>
          </a:xfrm>
        </p:spPr>
        <p:txBody>
          <a:bodyPr/>
          <a:lstStyle/>
          <a:p>
            <a:r>
              <a:rPr lang="nb-NO" sz="3600" b="1" dirty="0">
                <a:latin typeface="Arial Bold"/>
                <a:ea typeface="Arial Bold"/>
                <a:cs typeface="Arial Bold"/>
              </a:rPr>
              <a:t>Men, hjelper </a:t>
            </a:r>
            <a:r>
              <a:rPr lang="nb-NO" sz="3600" b="1" dirty="0" smtClean="0">
                <a:latin typeface="Arial Bold"/>
                <a:ea typeface="Arial Bold"/>
                <a:cs typeface="Arial Bold"/>
              </a:rPr>
              <a:t>det, og hva har vi fått til…?</a:t>
            </a:r>
            <a:r>
              <a:rPr lang="nb-NO" sz="3600" b="1" dirty="0">
                <a:latin typeface="Arial Bold"/>
                <a:ea typeface="Arial Bold"/>
                <a:cs typeface="Arial Bold"/>
              </a:rPr>
              <a:t/>
            </a:r>
            <a:br>
              <a:rPr lang="nb-NO" sz="3600" b="1" dirty="0">
                <a:latin typeface="Arial Bold"/>
                <a:ea typeface="Arial Bold"/>
                <a:cs typeface="Arial Bold"/>
              </a:rPr>
            </a:br>
            <a:endParaRPr lang="nb-NO" sz="3600" b="1" dirty="0">
              <a:latin typeface="Arial Bold"/>
              <a:ea typeface="Arial Bold"/>
              <a:cs typeface="Arial Bold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2297113"/>
            <a:ext cx="4886325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86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745" y="0"/>
            <a:ext cx="58466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8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16632"/>
            <a:ext cx="7244719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424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-1"/>
            <a:ext cx="607064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6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818" y="1"/>
            <a:ext cx="59745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86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060" y="10397"/>
            <a:ext cx="6346340" cy="684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8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64304"/>
            <a:ext cx="5544616" cy="676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7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0" y="33265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b="1" dirty="0" smtClean="0">
                <a:solidFill>
                  <a:schemeClr val="tx2"/>
                </a:solidFill>
                <a:latin typeface="+mj-lt"/>
              </a:rPr>
              <a:t>Prosjekter</a:t>
            </a:r>
            <a:br>
              <a:rPr lang="nb-NO" sz="3600" b="1" dirty="0" smtClean="0">
                <a:solidFill>
                  <a:schemeClr val="tx2"/>
                </a:solidFill>
                <a:latin typeface="+mj-lt"/>
              </a:rPr>
            </a:br>
            <a:r>
              <a:rPr lang="nb-NO" sz="3600" b="1" dirty="0" smtClean="0">
                <a:solidFill>
                  <a:schemeClr val="tx2"/>
                </a:solidFill>
                <a:latin typeface="+mj-lt"/>
              </a:rPr>
              <a:t>Klubbens Lim</a:t>
            </a:r>
            <a:endParaRPr lang="nb-NO" sz="36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TekstSylinder 2"/>
          <p:cNvSpPr txBox="1"/>
          <p:nvPr/>
        </p:nvSpPr>
        <p:spPr>
          <a:xfrm>
            <a:off x="0" y="173594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dirty="0" smtClean="0">
                <a:solidFill>
                  <a:schemeClr val="tx2"/>
                </a:solidFill>
                <a:latin typeface="Comic Sans MS" pitchFamily="66" charset="0"/>
              </a:rPr>
              <a:t>Rotary</a:t>
            </a:r>
            <a:r>
              <a:rPr lang="nb-NO" sz="3600" dirty="0" smtClean="0">
                <a:latin typeface="Comic Sans MS" pitchFamily="66" charset="0"/>
              </a:rPr>
              <a:t> </a:t>
            </a:r>
            <a:r>
              <a:rPr lang="nb-NO" sz="3600" dirty="0" smtClean="0">
                <a:solidFill>
                  <a:srgbClr val="FF0000"/>
                </a:solidFill>
                <a:latin typeface="Comic Sans MS" pitchFamily="66" charset="0"/>
              </a:rPr>
              <a:t>ER</a:t>
            </a:r>
            <a:r>
              <a:rPr lang="nb-NO" sz="3600" dirty="0" smtClean="0">
                <a:latin typeface="Comic Sans MS" pitchFamily="66" charset="0"/>
              </a:rPr>
              <a:t> </a:t>
            </a:r>
            <a:r>
              <a:rPr lang="nb-NO" sz="3600" dirty="0" smtClean="0">
                <a:solidFill>
                  <a:schemeClr val="tx2"/>
                </a:solidFill>
                <a:latin typeface="Comic Sans MS" pitchFamily="66" charset="0"/>
              </a:rPr>
              <a:t>hva Rotary </a:t>
            </a:r>
            <a:r>
              <a:rPr lang="nb-NO" sz="3600" dirty="0" smtClean="0">
                <a:solidFill>
                  <a:srgbClr val="FF0000"/>
                </a:solidFill>
                <a:latin typeface="Comic Sans MS" pitchFamily="66" charset="0"/>
              </a:rPr>
              <a:t>GJØR</a:t>
            </a:r>
          </a:p>
        </p:txBody>
      </p:sp>
      <p:sp>
        <p:nvSpPr>
          <p:cNvPr id="5" name="TekstSylinder 4"/>
          <p:cNvSpPr txBox="1"/>
          <p:nvPr/>
        </p:nvSpPr>
        <p:spPr>
          <a:xfrm>
            <a:off x="0" y="51816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3600" dirty="0" smtClean="0">
                <a:solidFill>
                  <a:schemeClr val="tx2"/>
                </a:solidFill>
                <a:latin typeface="Comic Sans MS" pitchFamily="66" charset="0"/>
              </a:rPr>
              <a:t>Vi må gjenkjennes i </a:t>
            </a:r>
            <a:r>
              <a:rPr lang="nb-NO" sz="3600" dirty="0" smtClean="0">
                <a:solidFill>
                  <a:srgbClr val="FF0000"/>
                </a:solidFill>
                <a:latin typeface="Comic Sans MS" pitchFamily="66" charset="0"/>
              </a:rPr>
              <a:t>Prosjekter</a:t>
            </a:r>
          </a:p>
        </p:txBody>
      </p:sp>
      <p:pic>
        <p:nvPicPr>
          <p:cNvPr id="4" name="Picture 2" descr="C:\Users\Arne Admin\Documents\ROTARY\D2275 artikkel Sept 2011\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673" y="2419431"/>
            <a:ext cx="3962653" cy="264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99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685" y="-14551"/>
            <a:ext cx="6610739" cy="687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9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209" y="0"/>
            <a:ext cx="4728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4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331" y="0"/>
            <a:ext cx="6314061" cy="688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4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b-NO" sz="4000" b="1" dirty="0">
                <a:latin typeface="Arial Bold"/>
                <a:ea typeface="Arial Bold"/>
                <a:cs typeface="Arial Bold"/>
              </a:rPr>
              <a:t>Hvor kommer bidragene fra</a:t>
            </a:r>
          </a:p>
        </p:txBody>
      </p:sp>
      <p:sp>
        <p:nvSpPr>
          <p:cNvPr id="11" name="Plassholder for innhold 10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err="1" smtClean="0">
                <a:solidFill>
                  <a:schemeClr val="bg2">
                    <a:lumMod val="10000"/>
                  </a:schemeClr>
                </a:solidFill>
                <a:latin typeface="Arial" charset="0"/>
                <a:ea typeface="+mn-ea"/>
                <a:cs typeface="Arial" charset="0"/>
              </a:rPr>
              <a:t>Rotarianere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10000"/>
                  </a:schemeClr>
                </a:solidFill>
                <a:latin typeface="Arial" charset="0"/>
                <a:ea typeface="+mn-ea"/>
                <a:cs typeface="Arial" charset="0"/>
              </a:rPr>
              <a:t>gjennom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10000"/>
                  </a:schemeClr>
                </a:solidFill>
                <a:latin typeface="Arial" charset="0"/>
                <a:ea typeface="+mn-ea"/>
                <a:cs typeface="Arial" charset="0"/>
              </a:rPr>
              <a:t>selvstendige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10000"/>
                  </a:schemeClr>
                </a:solidFill>
                <a:latin typeface="Arial" charset="0"/>
                <a:ea typeface="+mn-ea"/>
                <a:cs typeface="Arial" charset="0"/>
              </a:rPr>
              <a:t>innbetalinger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Arial" charset="0"/>
                <a:ea typeface="+mn-ea"/>
                <a:cs typeface="Arial" charset="0"/>
              </a:rPr>
              <a:t> via </a:t>
            </a:r>
            <a:r>
              <a:rPr lang="en-US" sz="2800" dirty="0" err="1" smtClean="0">
                <a:solidFill>
                  <a:schemeClr val="bg2">
                    <a:lumMod val="10000"/>
                  </a:schemeClr>
                </a:solidFill>
                <a:latin typeface="Arial" charset="0"/>
                <a:ea typeface="+mn-ea"/>
                <a:cs typeface="Arial" charset="0"/>
              </a:rPr>
              <a:t>avtalegiro</a:t>
            </a:r>
            <a:endParaRPr lang="en-US" sz="2800" dirty="0" smtClean="0">
              <a:solidFill>
                <a:schemeClr val="bg2">
                  <a:lumMod val="10000"/>
                </a:schemeClr>
              </a:solidFill>
              <a:latin typeface="Arial" charset="0"/>
              <a:ea typeface="+mn-ea"/>
              <a:cs typeface="Arial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err="1" smtClean="0">
                <a:solidFill>
                  <a:schemeClr val="bg2">
                    <a:lumMod val="10000"/>
                  </a:schemeClr>
                </a:solidFill>
                <a:latin typeface="Arial" charset="0"/>
                <a:ea typeface="+mn-ea"/>
                <a:cs typeface="Arial" charset="0"/>
              </a:rPr>
              <a:t>Rotaryklubbene</a:t>
            </a:r>
            <a:endParaRPr lang="en-US" sz="2800" dirty="0" smtClean="0">
              <a:solidFill>
                <a:schemeClr val="bg2">
                  <a:lumMod val="10000"/>
                </a:schemeClr>
              </a:solidFill>
              <a:latin typeface="Arial" charset="0"/>
              <a:ea typeface="+mn-ea"/>
              <a:cs typeface="Arial" charset="0"/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Arial" charset="0"/>
                <a:ea typeface="+mn-ea"/>
                <a:cs typeface="Arial" charset="0"/>
              </a:rPr>
              <a:t>del </a:t>
            </a:r>
            <a:r>
              <a:rPr lang="en-US" sz="2400" dirty="0" err="1" smtClean="0">
                <a:solidFill>
                  <a:schemeClr val="bg2">
                    <a:lumMod val="10000"/>
                  </a:schemeClr>
                </a:solidFill>
                <a:latin typeface="Arial" charset="0"/>
                <a:ea typeface="+mn-ea"/>
                <a:cs typeface="Arial" charset="0"/>
              </a:rPr>
              <a:t>av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2400" dirty="0" err="1" smtClean="0">
                <a:solidFill>
                  <a:schemeClr val="bg2">
                    <a:lumMod val="10000"/>
                  </a:schemeClr>
                </a:solidFill>
                <a:latin typeface="Arial" charset="0"/>
                <a:ea typeface="+mn-ea"/>
                <a:cs typeface="Arial" charset="0"/>
              </a:rPr>
              <a:t>kontingent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Arial" charset="0"/>
                <a:ea typeface="+mn-ea"/>
                <a:cs typeface="Arial" charset="0"/>
              </a:rPr>
              <a:t>, </a:t>
            </a:r>
            <a:r>
              <a:rPr lang="en-US" sz="2400" dirty="0" err="1" smtClean="0">
                <a:solidFill>
                  <a:schemeClr val="bg2">
                    <a:lumMod val="10000"/>
                  </a:schemeClr>
                </a:solidFill>
                <a:latin typeface="Arial" charset="0"/>
                <a:ea typeface="+mn-ea"/>
                <a:cs typeface="Arial" charset="0"/>
              </a:rPr>
              <a:t>overskudd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2400" dirty="0" err="1" smtClean="0">
                <a:solidFill>
                  <a:schemeClr val="bg2">
                    <a:lumMod val="10000"/>
                  </a:schemeClr>
                </a:solidFill>
                <a:latin typeface="Arial" charset="0"/>
                <a:ea typeface="+mn-ea"/>
                <a:cs typeface="Arial" charset="0"/>
              </a:rPr>
              <a:t>av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2400" dirty="0" err="1" smtClean="0">
                <a:solidFill>
                  <a:schemeClr val="bg2">
                    <a:lumMod val="10000"/>
                  </a:schemeClr>
                </a:solidFill>
                <a:latin typeface="Arial" charset="0"/>
                <a:ea typeface="+mn-ea"/>
                <a:cs typeface="Arial" charset="0"/>
              </a:rPr>
              <a:t>prosjekt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2400" dirty="0" err="1" smtClean="0">
                <a:solidFill>
                  <a:schemeClr val="bg2">
                    <a:lumMod val="10000"/>
                  </a:schemeClr>
                </a:solidFill>
                <a:latin typeface="Arial" charset="0"/>
                <a:ea typeface="+mn-ea"/>
                <a:cs typeface="Arial" charset="0"/>
              </a:rPr>
              <a:t>osv</a:t>
            </a:r>
            <a:endParaRPr lang="en-US" sz="2400" dirty="0" smtClean="0">
              <a:solidFill>
                <a:schemeClr val="bg2">
                  <a:lumMod val="10000"/>
                </a:schemeClr>
              </a:solidFill>
              <a:latin typeface="Arial" charset="0"/>
              <a:ea typeface="+mn-ea"/>
              <a:cs typeface="Arial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err="1" smtClean="0">
                <a:solidFill>
                  <a:schemeClr val="bg2">
                    <a:lumMod val="10000"/>
                  </a:schemeClr>
                </a:solidFill>
                <a:latin typeface="Arial" charset="0"/>
                <a:ea typeface="+mn-ea"/>
                <a:cs typeface="Arial" charset="0"/>
              </a:rPr>
              <a:t>Donasjoner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10000"/>
                  </a:schemeClr>
                </a:solidFill>
                <a:latin typeface="Arial" charset="0"/>
                <a:ea typeface="+mn-ea"/>
                <a:cs typeface="Arial" charset="0"/>
              </a:rPr>
              <a:t>fra</a:t>
            </a:r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Arial" charset="0"/>
                <a:ea typeface="+mn-ea"/>
                <a:cs typeface="Arial" charset="0"/>
              </a:rPr>
              <a:t> </a:t>
            </a:r>
            <a:r>
              <a:rPr lang="en-US" sz="2800" dirty="0" err="1" smtClean="0">
                <a:solidFill>
                  <a:schemeClr val="bg2">
                    <a:lumMod val="10000"/>
                  </a:schemeClr>
                </a:solidFill>
                <a:latin typeface="Arial" charset="0"/>
                <a:ea typeface="+mn-ea"/>
                <a:cs typeface="Arial" charset="0"/>
              </a:rPr>
              <a:t>andre</a:t>
            </a:r>
            <a:endParaRPr lang="en-US" sz="2800" dirty="0" smtClean="0">
              <a:solidFill>
                <a:schemeClr val="bg2">
                  <a:lumMod val="10000"/>
                </a:schemeClr>
              </a:solidFill>
              <a:latin typeface="Arial" charset="0"/>
              <a:ea typeface="+mn-ea"/>
              <a:cs typeface="Arial" charset="0"/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400" dirty="0" err="1" smtClean="0">
                <a:solidFill>
                  <a:schemeClr val="bg2">
                    <a:lumMod val="10000"/>
                  </a:schemeClr>
                </a:solidFill>
                <a:latin typeface="Arial" charset="0"/>
                <a:ea typeface="+mn-ea"/>
                <a:cs typeface="Arial" charset="0"/>
              </a:rPr>
              <a:t>Kontanter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Arial" charset="0"/>
                <a:ea typeface="+mn-ea"/>
                <a:cs typeface="Arial" charset="0"/>
              </a:rPr>
              <a:t>, </a:t>
            </a:r>
            <a:r>
              <a:rPr lang="en-US" sz="2400" dirty="0" err="1" smtClean="0">
                <a:solidFill>
                  <a:schemeClr val="bg2">
                    <a:lumMod val="10000"/>
                  </a:schemeClr>
                </a:solidFill>
                <a:latin typeface="Arial" charset="0"/>
                <a:ea typeface="+mn-ea"/>
                <a:cs typeface="Arial" charset="0"/>
              </a:rPr>
              <a:t>gaver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Arial" charset="0"/>
                <a:ea typeface="+mn-ea"/>
                <a:cs typeface="Arial" charset="0"/>
              </a:rPr>
              <a:t>, </a:t>
            </a:r>
            <a:r>
              <a:rPr lang="en-US" sz="2400" dirty="0" err="1" smtClean="0">
                <a:solidFill>
                  <a:schemeClr val="bg2">
                    <a:lumMod val="10000"/>
                  </a:schemeClr>
                </a:solidFill>
                <a:latin typeface="Arial" charset="0"/>
                <a:ea typeface="+mn-ea"/>
                <a:cs typeface="Arial" charset="0"/>
              </a:rPr>
              <a:t>eiendom</a:t>
            </a:r>
            <a:endParaRPr lang="en-US" sz="2400" dirty="0" smtClean="0">
              <a:solidFill>
                <a:schemeClr val="bg2">
                  <a:lumMod val="10000"/>
                </a:schemeClr>
              </a:solidFill>
              <a:latin typeface="Arial" charset="0"/>
              <a:ea typeface="+mn-ea"/>
              <a:cs typeface="Arial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 smtClean="0">
              <a:solidFill>
                <a:schemeClr val="bg2">
                  <a:lumMod val="10000"/>
                </a:schemeClr>
              </a:solidFill>
              <a:latin typeface="Arial" charset="0"/>
              <a:ea typeface="+mn-ea"/>
              <a:cs typeface="Arial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sz="2800" dirty="0" smtClean="0">
              <a:latin typeface="Arial" charset="0"/>
              <a:ea typeface="+mn-ea"/>
              <a:cs typeface="Arial" charset="0"/>
            </a:endParaRPr>
          </a:p>
          <a:p>
            <a:pPr eaLnBrk="1" fontAlgn="auto" hangingPunct="1">
              <a:spcAft>
                <a:spcPts val="0"/>
              </a:spcAft>
              <a:buFont typeface="Wingdings" charset="2"/>
              <a:buChar char="q"/>
              <a:defRPr/>
            </a:pPr>
            <a:endParaRPr lang="nb-NO" sz="2800" dirty="0" smtClean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nb-NO" sz="2800" dirty="0">
              <a:ea typeface="+mn-ea"/>
              <a:cs typeface="+mn-cs"/>
            </a:endParaRPr>
          </a:p>
        </p:txBody>
      </p:sp>
      <p:pic>
        <p:nvPicPr>
          <p:cNvPr id="9932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4869160"/>
            <a:ext cx="3684662" cy="1795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918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b-NO" sz="4000" b="1" dirty="0">
                <a:latin typeface="Arial Bold"/>
                <a:ea typeface="Arial Bold"/>
                <a:cs typeface="Arial Bold"/>
              </a:rPr>
              <a:t>Bidrag til </a:t>
            </a:r>
            <a:r>
              <a:rPr lang="nb-NO" sz="4000" b="1" dirty="0" smtClean="0">
                <a:latin typeface="Arial Bold"/>
                <a:ea typeface="Arial Bold"/>
                <a:cs typeface="Arial Bold"/>
              </a:rPr>
              <a:t>The Rotary </a:t>
            </a:r>
            <a:r>
              <a:rPr lang="nb-NO" sz="4000" b="1" dirty="0">
                <a:latin typeface="Arial Bold"/>
                <a:ea typeface="Arial Bold"/>
                <a:cs typeface="Arial Bold"/>
              </a:rPr>
              <a:t>Foundation</a:t>
            </a:r>
          </a:p>
        </p:txBody>
      </p:sp>
      <p:sp>
        <p:nvSpPr>
          <p:cNvPr id="20486" name="Plassholder for innhold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b-NO" sz="2700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</a:rPr>
              <a:t>Bidrag til Rotary Foundation er «frivillig».</a:t>
            </a:r>
          </a:p>
          <a:p>
            <a:pPr eaLnBrk="1" hangingPunct="1"/>
            <a:r>
              <a:rPr lang="nb-NO" sz="2700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</a:rPr>
              <a:t>Viktig basis for vårt internasjonale engasjement.</a:t>
            </a:r>
          </a:p>
          <a:p>
            <a:pPr eaLnBrk="1" hangingPunct="1"/>
            <a:r>
              <a:rPr lang="nb-NO" sz="2700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</a:rPr>
              <a:t>Innbetalte årlige bidrag til </a:t>
            </a:r>
            <a:r>
              <a:rPr lang="nb-NO" sz="2700" dirty="0" err="1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</a:rPr>
              <a:t>Annual</a:t>
            </a:r>
            <a:r>
              <a:rPr lang="nb-NO" sz="2700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</a:rPr>
              <a:t> Fund føres tilbake til distriktene som prosjektmidler.</a:t>
            </a:r>
          </a:p>
          <a:p>
            <a:pPr eaLnBrk="1" hangingPunct="1"/>
            <a:r>
              <a:rPr lang="nb-NO" sz="2700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</a:rPr>
              <a:t>Distriktets aktivitetsnivå følger innbetalingene til fondet.</a:t>
            </a:r>
          </a:p>
          <a:p>
            <a:pPr eaLnBrk="1" hangingPunct="1"/>
            <a:r>
              <a:rPr lang="nb-NO" sz="2700" dirty="0" smtClean="0">
                <a:solidFill>
                  <a:schemeClr val="bg2">
                    <a:lumMod val="10000"/>
                  </a:schemeClr>
                </a:solidFill>
                <a:latin typeface="Calibri" pitchFamily="34" charset="0"/>
              </a:rPr>
              <a:t>3 års syklus (SHARE systemet)</a:t>
            </a:r>
          </a:p>
        </p:txBody>
      </p:sp>
      <p:pic>
        <p:nvPicPr>
          <p:cNvPr id="972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4941168"/>
            <a:ext cx="3024336" cy="1624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265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b-NO" sz="4000" b="1" dirty="0" smtClean="0">
                <a:solidFill>
                  <a:schemeClr val="bg1"/>
                </a:solidFill>
                <a:ea typeface="+mj-ea"/>
                <a:cs typeface="+mj-cs"/>
              </a:rPr>
              <a:t>Årlig innbetaling til TRF – pr medlem</a:t>
            </a:r>
            <a:endParaRPr lang="nb-NO" sz="4000" b="1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TekstSylinder 6"/>
          <p:cNvSpPr txBox="1"/>
          <p:nvPr/>
        </p:nvSpPr>
        <p:spPr>
          <a:xfrm>
            <a:off x="1259632" y="5589240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 smtClean="0">
                <a:solidFill>
                  <a:schemeClr val="tx2"/>
                </a:solidFill>
              </a:rPr>
              <a:t>$23 pr medlem i distrikt 2305 i 2014-15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2701510"/>
            <a:ext cx="7530354" cy="23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0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547" y="1412776"/>
            <a:ext cx="6342018" cy="3888432"/>
          </a:xfrm>
          <a:prstGeom prst="rect">
            <a:avLst/>
          </a:prstGeom>
        </p:spPr>
      </p:pic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600" b="1" dirty="0"/>
              <a:t>Årlig innbetaling til TRF – </a:t>
            </a:r>
            <a:r>
              <a:rPr lang="nb-NO" sz="3600" b="1" dirty="0" smtClean="0"/>
              <a:t>totalt</a:t>
            </a:r>
            <a:endParaRPr lang="nb-NO" sz="3600" dirty="0"/>
          </a:p>
        </p:txBody>
      </p:sp>
      <p:sp>
        <p:nvSpPr>
          <p:cNvPr id="6" name="Plassholder for innhol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015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-799"/>
            <a:ext cx="4895974" cy="6858799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6804248" y="980728"/>
            <a:ext cx="1872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chemeClr val="bg1"/>
                </a:solidFill>
              </a:rPr>
              <a:t>Avtalegiro – månedlig innbetaling</a:t>
            </a: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0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7" y="1268760"/>
            <a:ext cx="9058366" cy="5561385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600" b="1" dirty="0" smtClean="0"/>
              <a:t>Regnskap for 2014-15</a:t>
            </a:r>
            <a:endParaRPr lang="nb-NO" sz="3600" b="1" dirty="0"/>
          </a:p>
        </p:txBody>
      </p:sp>
    </p:spTree>
    <p:extLst>
      <p:ext uri="{BB962C8B-B14F-4D97-AF65-F5344CB8AC3E}">
        <p14:creationId xmlns:p14="http://schemas.microsoft.com/office/powerpoint/2010/main" val="112785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600" b="1" dirty="0" smtClean="0"/>
              <a:t>District Grant 2014-15</a:t>
            </a:r>
            <a:endParaRPr lang="nb-NO" sz="36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endParaRPr lang="nb-NO" dirty="0"/>
          </a:p>
          <a:p>
            <a:endParaRPr lang="nb-NO" dirty="0"/>
          </a:p>
        </p:txBody>
      </p:sp>
      <p:graphicFrame>
        <p:nvGraphicFramePr>
          <p:cNvPr id="4" name="Tabell 3"/>
          <p:cNvGraphicFramePr>
            <a:graphicFrameLocks noGrp="1"/>
          </p:cNvGraphicFramePr>
          <p:nvPr>
            <p:extLst/>
          </p:nvPr>
        </p:nvGraphicFramePr>
        <p:xfrm>
          <a:off x="853440" y="1381760"/>
          <a:ext cx="7606993" cy="46902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0797"/>
                <a:gridCol w="4014227"/>
                <a:gridCol w="1931969"/>
              </a:tblGrid>
              <a:tr h="7363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400" dirty="0">
                          <a:effectLst/>
                        </a:rPr>
                        <a:t>Klubb</a:t>
                      </a:r>
                      <a:endParaRPr lang="nb-NO" sz="24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400" dirty="0">
                          <a:effectLst/>
                        </a:rPr>
                        <a:t>Prosjekt</a:t>
                      </a:r>
                      <a:endParaRPr lang="nb-NO" sz="24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b-NO" sz="2400">
                          <a:effectLst/>
                        </a:rPr>
                        <a:t>Innvilget beløp</a:t>
                      </a:r>
                      <a:endParaRPr lang="nb-NO" sz="240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907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400" dirty="0" err="1">
                          <a:effectLst/>
                        </a:rPr>
                        <a:t>Alvarheim</a:t>
                      </a:r>
                      <a:endParaRPr lang="nb-NO" sz="24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400" dirty="0">
                          <a:effectLst/>
                        </a:rPr>
                        <a:t>Stoler og pulter til nytt prosjekt for Namibiaforeningen.</a:t>
                      </a:r>
                      <a:endParaRPr lang="nb-NO" sz="24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b-NO" sz="2400">
                          <a:effectLst/>
                        </a:rPr>
                        <a:t>Kr 3.391</a:t>
                      </a:r>
                      <a:endParaRPr lang="nb-NO" sz="240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907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400" dirty="0" err="1">
                          <a:effectLst/>
                        </a:rPr>
                        <a:t>Mesna</a:t>
                      </a:r>
                      <a:endParaRPr lang="nb-NO" sz="24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400" dirty="0">
                          <a:effectLst/>
                        </a:rPr>
                        <a:t>Internasjonal kokebok – en kulinarisk historiefortelling.</a:t>
                      </a:r>
                      <a:endParaRPr lang="nb-NO" sz="24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b-NO" sz="2400">
                          <a:effectLst/>
                        </a:rPr>
                        <a:t>Kr 10.000</a:t>
                      </a:r>
                      <a:endParaRPr lang="nb-NO" sz="240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953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400">
                          <a:effectLst/>
                        </a:rPr>
                        <a:t>Moelv</a:t>
                      </a:r>
                      <a:endParaRPr lang="nb-NO" sz="240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400" dirty="0">
                          <a:effectLst/>
                        </a:rPr>
                        <a:t>Flaggstang ved garveriet</a:t>
                      </a:r>
                      <a:endParaRPr lang="nb-NO" sz="24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b-NO" sz="2400">
                          <a:effectLst/>
                        </a:rPr>
                        <a:t>Kr 10.000</a:t>
                      </a:r>
                      <a:endParaRPr lang="nb-NO" sz="240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907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400">
                          <a:effectLst/>
                        </a:rPr>
                        <a:t>Ålesund øst</a:t>
                      </a:r>
                      <a:endParaRPr lang="nb-NO" sz="240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400" dirty="0">
                          <a:effectLst/>
                        </a:rPr>
                        <a:t>Gi ungdom i Ålesund mestring, opplevelser og økt selvfølelse</a:t>
                      </a:r>
                      <a:endParaRPr lang="nb-NO" sz="24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b-NO" sz="2400">
                          <a:effectLst/>
                        </a:rPr>
                        <a:t>5.000</a:t>
                      </a:r>
                      <a:endParaRPr lang="nb-NO" sz="240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907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400">
                          <a:effectLst/>
                        </a:rPr>
                        <a:t>Grue</a:t>
                      </a:r>
                      <a:endParaRPr lang="nb-NO" sz="240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400" dirty="0" err="1">
                          <a:effectLst/>
                        </a:rPr>
                        <a:t>Sansehage</a:t>
                      </a:r>
                      <a:r>
                        <a:rPr lang="nb-NO" sz="2400" dirty="0">
                          <a:effectLst/>
                        </a:rPr>
                        <a:t> ved Grue alders- og sjukehjem</a:t>
                      </a:r>
                      <a:endParaRPr lang="nb-NO" sz="24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b-NO" sz="2400">
                          <a:effectLst/>
                        </a:rPr>
                        <a:t>5.100</a:t>
                      </a:r>
                      <a:endParaRPr lang="nb-NO" sz="240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953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400" dirty="0">
                          <a:effectLst/>
                        </a:rPr>
                        <a:t>SUM</a:t>
                      </a:r>
                      <a:endParaRPr lang="nb-NO" sz="24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2400" dirty="0">
                          <a:effectLst/>
                        </a:rPr>
                        <a:t> </a:t>
                      </a:r>
                      <a:endParaRPr lang="nb-NO" sz="24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nb-NO" sz="2400" dirty="0">
                          <a:effectLst/>
                        </a:rPr>
                        <a:t>Kr 33.491</a:t>
                      </a:r>
                      <a:endParaRPr lang="nb-NO" sz="24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586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tel 1"/>
          <p:cNvSpPr>
            <a:spLocks noGrp="1"/>
          </p:cNvSpPr>
          <p:nvPr>
            <p:ph type="title" idx="4294967295"/>
          </p:nvPr>
        </p:nvSpPr>
        <p:spPr>
          <a:xfrm>
            <a:off x="2411413" y="0"/>
            <a:ext cx="6732587" cy="1497013"/>
          </a:xfrm>
          <a:prstGeom prst="rect">
            <a:avLst/>
          </a:prstGeom>
        </p:spPr>
        <p:txBody>
          <a:bodyPr/>
          <a:lstStyle/>
          <a:p>
            <a:pPr algn="l" eaLnBrk="1" hangingPunct="1"/>
            <a:r>
              <a:rPr lang="nb-NO" sz="40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</a:rPr>
              <a:t>Grunnleggerne</a:t>
            </a:r>
            <a:r>
              <a:rPr lang="nb-NO" dirty="0" smtClean="0"/>
              <a:t/>
            </a:r>
            <a:br>
              <a:rPr lang="nb-NO" dirty="0" smtClean="0"/>
            </a:br>
            <a:endParaRPr lang="nb-NO" sz="2800" dirty="0" smtClean="0">
              <a:solidFill>
                <a:srgbClr val="CCFFCC"/>
              </a:solidFill>
            </a:endParaRPr>
          </a:p>
        </p:txBody>
      </p:sp>
      <p:sp>
        <p:nvSpPr>
          <p:cNvPr id="5126" name="Plassholder for innhold 2"/>
          <p:cNvSpPr>
            <a:spLocks noGrp="1"/>
          </p:cNvSpPr>
          <p:nvPr>
            <p:ph idx="4294967295"/>
          </p:nvPr>
        </p:nvSpPr>
        <p:spPr>
          <a:xfrm>
            <a:off x="4816475" y="2060575"/>
            <a:ext cx="4327525" cy="4710113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nb-NO" dirty="0" smtClean="0">
                <a:solidFill>
                  <a:schemeClr val="bg2">
                    <a:lumMod val="10000"/>
                  </a:schemeClr>
                </a:solidFill>
              </a:rPr>
              <a:t>Paul Harris</a:t>
            </a:r>
          </a:p>
          <a:p>
            <a:pPr lvl="1" eaLnBrk="1" hangingPunct="1"/>
            <a:r>
              <a:rPr lang="nb-NO" dirty="0" smtClean="0">
                <a:solidFill>
                  <a:schemeClr val="bg2">
                    <a:lumMod val="10000"/>
                  </a:schemeClr>
                </a:solidFill>
              </a:rPr>
              <a:t>Grunnlegger Rotary International i 1905</a:t>
            </a:r>
          </a:p>
          <a:p>
            <a:pPr eaLnBrk="1" hangingPunct="1"/>
            <a:r>
              <a:rPr lang="nb-NO" dirty="0" smtClean="0">
                <a:solidFill>
                  <a:schemeClr val="bg2">
                    <a:lumMod val="10000"/>
                  </a:schemeClr>
                </a:solidFill>
              </a:rPr>
              <a:t>Arch C Klump</a:t>
            </a:r>
          </a:p>
          <a:p>
            <a:pPr lvl="1" eaLnBrk="1" hangingPunct="1"/>
            <a:r>
              <a:rPr lang="nb-NO" dirty="0" smtClean="0">
                <a:solidFill>
                  <a:schemeClr val="bg2">
                    <a:lumMod val="10000"/>
                  </a:schemeClr>
                </a:solidFill>
              </a:rPr>
              <a:t>Grunnlegger Rotary Foundation i 1917</a:t>
            </a:r>
          </a:p>
        </p:txBody>
      </p:sp>
      <p:pic>
        <p:nvPicPr>
          <p:cNvPr id="5127" name="Plassholder for innhold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4792" y="980728"/>
            <a:ext cx="2087562" cy="230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Bilde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4792" y="3789040"/>
            <a:ext cx="2095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939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 smtClean="0">
                <a:solidFill>
                  <a:schemeClr val="bg2">
                    <a:lumMod val="10000"/>
                  </a:schemeClr>
                </a:solidFill>
                <a:hlinkClick r:id="rId2"/>
              </a:rPr>
              <a:t>Distriktets nettsider for TRF</a:t>
            </a:r>
            <a:endParaRPr lang="nb-NO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3" cstate="print"/>
          <a:srcRect l="35433" t="43217" r="38317" b="28913"/>
          <a:stretch>
            <a:fillRect/>
          </a:stretch>
        </p:blipFill>
        <p:spPr bwMode="auto">
          <a:xfrm>
            <a:off x="2051720" y="4149080"/>
            <a:ext cx="2952328" cy="1889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600" b="1" dirty="0" smtClean="0"/>
              <a:t>Distriktets nettsider</a:t>
            </a:r>
            <a:endParaRPr lang="nb-NO" sz="3600" b="1" dirty="0"/>
          </a:p>
        </p:txBody>
      </p:sp>
    </p:spTree>
    <p:extLst>
      <p:ext uri="{BB962C8B-B14F-4D97-AF65-F5344CB8AC3E}">
        <p14:creationId xmlns:p14="http://schemas.microsoft.com/office/powerpoint/2010/main" val="44424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116632"/>
            <a:ext cx="9324528" cy="668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3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b-NO" sz="3600" b="1" dirty="0" smtClean="0">
                <a:latin typeface="Arial Narrow" panose="020B0606020202030204" pitchFamily="34" charset="0"/>
              </a:rPr>
              <a:t>Paul Harris </a:t>
            </a:r>
            <a:r>
              <a:rPr lang="nb-NO" sz="3600" b="1" dirty="0" err="1" smtClean="0">
                <a:latin typeface="Arial Narrow" panose="020B0606020202030204" pitchFamily="34" charset="0"/>
              </a:rPr>
              <a:t>Fellowship</a:t>
            </a:r>
            <a:endParaRPr lang="nb-NO" sz="3600" b="1" dirty="0">
              <a:latin typeface="Arial Narrow" panose="020B0606020202030204" pitchFamily="34" charset="0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 smtClean="0">
                <a:solidFill>
                  <a:schemeClr val="bg2">
                    <a:lumMod val="10000"/>
                  </a:schemeClr>
                </a:solidFill>
              </a:rPr>
              <a:t>Paul Harris </a:t>
            </a:r>
            <a:r>
              <a:rPr lang="nb-NO" dirty="0" err="1" smtClean="0">
                <a:solidFill>
                  <a:schemeClr val="bg2">
                    <a:lumMod val="10000"/>
                  </a:schemeClr>
                </a:solidFill>
              </a:rPr>
              <a:t>Fellowship</a:t>
            </a:r>
            <a:endParaRPr lang="nb-NO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nb-NO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nb-NO" dirty="0" smtClean="0">
                <a:solidFill>
                  <a:schemeClr val="bg2">
                    <a:lumMod val="10000"/>
                  </a:schemeClr>
                </a:solidFill>
              </a:rPr>
              <a:t>Oversikt på distriktets </a:t>
            </a:r>
            <a:r>
              <a:rPr lang="nb-NO" dirty="0" smtClean="0">
                <a:solidFill>
                  <a:schemeClr val="bg2">
                    <a:lumMod val="10000"/>
                  </a:schemeClr>
                </a:solidFill>
                <a:hlinkClick r:id="rId2"/>
              </a:rPr>
              <a:t>nett-</a:t>
            </a:r>
            <a:br>
              <a:rPr lang="nb-NO" dirty="0" smtClean="0">
                <a:solidFill>
                  <a:schemeClr val="bg2">
                    <a:lumMod val="10000"/>
                  </a:schemeClr>
                </a:solidFill>
                <a:hlinkClick r:id="rId2"/>
              </a:rPr>
            </a:br>
            <a:r>
              <a:rPr lang="nb-NO" dirty="0" smtClean="0">
                <a:solidFill>
                  <a:schemeClr val="bg2">
                    <a:lumMod val="10000"/>
                  </a:schemeClr>
                </a:solidFill>
                <a:hlinkClick r:id="rId2"/>
              </a:rPr>
              <a:t>sider</a:t>
            </a:r>
            <a:endParaRPr lang="nb-NO" dirty="0" smtClean="0">
              <a:solidFill>
                <a:schemeClr val="bg2">
                  <a:lumMod val="10000"/>
                </a:schemeClr>
              </a:solidFill>
            </a:endParaRPr>
          </a:p>
          <a:p>
            <a:pPr lvl="1"/>
            <a:r>
              <a:rPr lang="nb-NO" dirty="0" smtClean="0">
                <a:solidFill>
                  <a:schemeClr val="bg2">
                    <a:lumMod val="10000"/>
                  </a:schemeClr>
                </a:solidFill>
              </a:rPr>
              <a:t>Søknadsskjema</a:t>
            </a:r>
          </a:p>
          <a:p>
            <a:pPr lvl="1"/>
            <a:r>
              <a:rPr lang="nb-NO" dirty="0" smtClean="0">
                <a:solidFill>
                  <a:schemeClr val="bg2">
                    <a:lumMod val="10000"/>
                  </a:schemeClr>
                </a:solidFill>
              </a:rPr>
              <a:t>Veiledning</a:t>
            </a:r>
          </a:p>
          <a:p>
            <a:pPr lvl="1"/>
            <a:r>
              <a:rPr lang="nb-NO" dirty="0" smtClean="0">
                <a:solidFill>
                  <a:schemeClr val="bg2">
                    <a:lumMod val="10000"/>
                  </a:schemeClr>
                </a:solidFill>
              </a:rPr>
              <a:t>Skjema for medalje</a:t>
            </a:r>
            <a:endParaRPr lang="nb-NO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41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2" y="116632"/>
            <a:ext cx="9108338" cy="665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2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92896"/>
            <a:ext cx="9125127" cy="2245390"/>
          </a:xfrm>
          <a:prstGeom prst="rect">
            <a:avLst/>
          </a:prstGeom>
        </p:spPr>
      </p:pic>
      <p:sp>
        <p:nvSpPr>
          <p:cNvPr id="5" name="Avrundet rektangel 4"/>
          <p:cNvSpPr/>
          <p:nvPr/>
        </p:nvSpPr>
        <p:spPr>
          <a:xfrm>
            <a:off x="5724128" y="4581128"/>
            <a:ext cx="648072" cy="157158"/>
          </a:xfrm>
          <a:prstGeom prst="roundRect">
            <a:avLst/>
          </a:prstGeom>
          <a:noFill/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nb-NO" b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nb-NO" sz="3600" b="1" dirty="0"/>
              <a:t>PHF - oversikt over </a:t>
            </a:r>
            <a:r>
              <a:rPr lang="nb-NO" sz="3600" b="1" dirty="0" smtClean="0"/>
              <a:t> klubbens </a:t>
            </a:r>
            <a:r>
              <a:rPr lang="nb-NO" sz="3600" b="1" dirty="0"/>
              <a:t>status</a:t>
            </a: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4089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4000" b="1" dirty="0" smtClean="0">
                <a:latin typeface="Arial Bold"/>
                <a:ea typeface="Arial Bold"/>
                <a:cs typeface="Arial Bold"/>
              </a:rPr>
              <a:t>Målsettinger for 2015-16</a:t>
            </a:r>
            <a:endParaRPr lang="nb-NO" sz="4000" b="1" dirty="0">
              <a:latin typeface="Arial Bold"/>
              <a:ea typeface="Arial Bold"/>
              <a:cs typeface="Arial Bold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0" y="1340768"/>
            <a:ext cx="8686800" cy="4188371"/>
          </a:xfrm>
        </p:spPr>
        <p:txBody>
          <a:bodyPr/>
          <a:lstStyle/>
          <a:p>
            <a:pPr>
              <a:defRPr/>
            </a:pPr>
            <a:r>
              <a:rPr lang="nb-NO" dirty="0" smtClean="0">
                <a:solidFill>
                  <a:schemeClr val="bg2">
                    <a:lumMod val="10000"/>
                  </a:schemeClr>
                </a:solidFill>
                <a:ea typeface="+mn-ea"/>
              </a:rPr>
              <a:t>Nye prosjekter – District Grant</a:t>
            </a:r>
            <a:br>
              <a:rPr lang="nb-NO" dirty="0" smtClean="0">
                <a:solidFill>
                  <a:schemeClr val="bg2">
                    <a:lumMod val="10000"/>
                  </a:schemeClr>
                </a:solidFill>
                <a:ea typeface="+mn-ea"/>
              </a:rPr>
            </a:br>
            <a:r>
              <a:rPr lang="nb-NO" dirty="0" smtClean="0">
                <a:solidFill>
                  <a:schemeClr val="bg2">
                    <a:lumMod val="10000"/>
                  </a:schemeClr>
                </a:solidFill>
                <a:ea typeface="+mn-ea"/>
              </a:rPr>
              <a:t>og Global Grant</a:t>
            </a:r>
          </a:p>
          <a:p>
            <a:pPr>
              <a:defRPr/>
            </a:pPr>
            <a:r>
              <a:rPr lang="nb-NO" u="sng" dirty="0" smtClean="0">
                <a:solidFill>
                  <a:schemeClr val="bg2">
                    <a:lumMod val="10000"/>
                  </a:schemeClr>
                </a:solidFill>
                <a:ea typeface="+mn-ea"/>
              </a:rPr>
              <a:t>Samarbeid</a:t>
            </a:r>
            <a:r>
              <a:rPr lang="nb-NO" dirty="0" smtClean="0">
                <a:solidFill>
                  <a:schemeClr val="bg2">
                    <a:lumMod val="10000"/>
                  </a:schemeClr>
                </a:solidFill>
                <a:ea typeface="+mn-ea"/>
              </a:rPr>
              <a:t> mellom klubbene om prosjekter</a:t>
            </a:r>
          </a:p>
          <a:p>
            <a:pPr>
              <a:defRPr/>
            </a:pPr>
            <a:r>
              <a:rPr lang="nb-NO" dirty="0" smtClean="0">
                <a:solidFill>
                  <a:schemeClr val="bg2">
                    <a:lumMod val="10000"/>
                  </a:schemeClr>
                </a:solidFill>
                <a:ea typeface="+mn-ea"/>
              </a:rPr>
              <a:t>Mål pr medlem: 100 USD i </a:t>
            </a:r>
            <a:br>
              <a:rPr lang="nb-NO" dirty="0" smtClean="0">
                <a:solidFill>
                  <a:schemeClr val="bg2">
                    <a:lumMod val="10000"/>
                  </a:schemeClr>
                </a:solidFill>
                <a:ea typeface="+mn-ea"/>
              </a:rPr>
            </a:br>
            <a:r>
              <a:rPr lang="nb-NO" dirty="0" smtClean="0">
                <a:solidFill>
                  <a:schemeClr val="bg2">
                    <a:lumMod val="10000"/>
                  </a:schemeClr>
                </a:solidFill>
                <a:ea typeface="+mn-ea"/>
              </a:rPr>
              <a:t>årlig innbetaling til TRF – tilsvarer</a:t>
            </a:r>
            <a:br>
              <a:rPr lang="nb-NO" dirty="0" smtClean="0">
                <a:solidFill>
                  <a:schemeClr val="bg2">
                    <a:lumMod val="10000"/>
                  </a:schemeClr>
                </a:solidFill>
                <a:ea typeface="+mn-ea"/>
              </a:rPr>
            </a:br>
            <a:r>
              <a:rPr lang="nb-NO" dirty="0" smtClean="0">
                <a:solidFill>
                  <a:schemeClr val="bg2">
                    <a:lumMod val="10000"/>
                  </a:schemeClr>
                </a:solidFill>
                <a:ea typeface="+mn-ea"/>
              </a:rPr>
              <a:t>kr cirka 70 kroner pr måned  - </a:t>
            </a:r>
            <a:r>
              <a:rPr lang="nb-NO" dirty="0" err="1" smtClean="0">
                <a:solidFill>
                  <a:schemeClr val="bg2">
                    <a:lumMod val="10000"/>
                  </a:schemeClr>
                </a:solidFill>
                <a:ea typeface="+mn-ea"/>
              </a:rPr>
              <a:t>ca</a:t>
            </a:r>
            <a:r>
              <a:rPr lang="nb-NO" dirty="0" smtClean="0">
                <a:solidFill>
                  <a:schemeClr val="bg2">
                    <a:lumMod val="10000"/>
                  </a:schemeClr>
                </a:solidFill>
                <a:ea typeface="+mn-ea"/>
              </a:rPr>
              <a:t> 2 kroner per dag etter skatt…</a:t>
            </a:r>
          </a:p>
          <a:p>
            <a:pPr>
              <a:defRPr/>
            </a:pPr>
            <a:r>
              <a:rPr lang="nb-NO" dirty="0" smtClean="0">
                <a:solidFill>
                  <a:schemeClr val="bg2">
                    <a:lumMod val="10000"/>
                  </a:schemeClr>
                </a:solidFill>
                <a:ea typeface="+mn-ea"/>
              </a:rPr>
              <a:t>Økt forståelse for hva TRF er og hvordan vi bruker dette verktøyet for «</a:t>
            </a:r>
            <a:r>
              <a:rPr lang="nb-NO" dirty="0" err="1" smtClean="0">
                <a:solidFill>
                  <a:schemeClr val="bg2">
                    <a:lumMod val="10000"/>
                  </a:schemeClr>
                </a:solidFill>
                <a:ea typeface="+mn-ea"/>
              </a:rPr>
              <a:t>Doing</a:t>
            </a:r>
            <a:r>
              <a:rPr lang="nb-NO" dirty="0" smtClean="0">
                <a:solidFill>
                  <a:schemeClr val="bg2">
                    <a:lumMod val="10000"/>
                  </a:schemeClr>
                </a:solidFill>
                <a:ea typeface="+mn-ea"/>
              </a:rPr>
              <a:t> </a:t>
            </a:r>
            <a:r>
              <a:rPr lang="nb-NO" dirty="0" err="1" smtClean="0">
                <a:solidFill>
                  <a:schemeClr val="bg2">
                    <a:lumMod val="10000"/>
                  </a:schemeClr>
                </a:solidFill>
                <a:ea typeface="+mn-ea"/>
              </a:rPr>
              <a:t>good</a:t>
            </a:r>
            <a:r>
              <a:rPr lang="nb-NO" dirty="0" smtClean="0">
                <a:solidFill>
                  <a:schemeClr val="bg2">
                    <a:lumMod val="10000"/>
                  </a:schemeClr>
                </a:solidFill>
                <a:ea typeface="+mn-ea"/>
              </a:rPr>
              <a:t> in </a:t>
            </a:r>
            <a:r>
              <a:rPr lang="nb-NO" dirty="0" err="1" smtClean="0">
                <a:solidFill>
                  <a:schemeClr val="bg2">
                    <a:lumMod val="10000"/>
                  </a:schemeClr>
                </a:solidFill>
                <a:ea typeface="+mn-ea"/>
              </a:rPr>
              <a:t>the</a:t>
            </a:r>
            <a:r>
              <a:rPr lang="nb-NO" dirty="0" smtClean="0">
                <a:solidFill>
                  <a:schemeClr val="bg2">
                    <a:lumMod val="10000"/>
                  </a:schemeClr>
                </a:solidFill>
                <a:ea typeface="+mn-ea"/>
              </a:rPr>
              <a:t> </a:t>
            </a:r>
            <a:r>
              <a:rPr lang="nb-NO" dirty="0" err="1" smtClean="0">
                <a:solidFill>
                  <a:schemeClr val="bg2">
                    <a:lumMod val="10000"/>
                  </a:schemeClr>
                </a:solidFill>
                <a:ea typeface="+mn-ea"/>
              </a:rPr>
              <a:t>world</a:t>
            </a:r>
            <a:r>
              <a:rPr lang="nb-NO" dirty="0" smtClean="0">
                <a:solidFill>
                  <a:schemeClr val="bg2">
                    <a:lumMod val="10000"/>
                  </a:schemeClr>
                </a:solidFill>
                <a:ea typeface="+mn-ea"/>
              </a:rPr>
              <a:t>»</a:t>
            </a:r>
          </a:p>
          <a:p>
            <a:pPr>
              <a:defRPr/>
            </a:pPr>
            <a:endParaRPr lang="nb-NO" dirty="0" smtClean="0">
              <a:ea typeface="+mn-ea"/>
            </a:endParaRPr>
          </a:p>
          <a:p>
            <a:pPr marL="0" indent="0">
              <a:buFont typeface="Arial" charset="0"/>
              <a:buNone/>
              <a:defRPr/>
            </a:pPr>
            <a:endParaRPr lang="nb-NO" sz="5400" dirty="0">
              <a:solidFill>
                <a:srgbClr val="C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7462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4000" b="1" dirty="0" smtClean="0"/>
              <a:t>TRF-komitéen</a:t>
            </a:r>
            <a:endParaRPr lang="nb-NO" sz="40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79512" y="1916832"/>
            <a:ext cx="8229600" cy="4525963"/>
          </a:xfrm>
        </p:spPr>
        <p:txBody>
          <a:bodyPr/>
          <a:lstStyle/>
          <a:p>
            <a:r>
              <a:rPr lang="nb-NO" dirty="0" smtClean="0">
                <a:solidFill>
                  <a:schemeClr val="bg2">
                    <a:lumMod val="10000"/>
                  </a:schemeClr>
                </a:solidFill>
              </a:rPr>
              <a:t>Rune Bye, Brumunddal RK, leder</a:t>
            </a:r>
          </a:p>
          <a:p>
            <a:r>
              <a:rPr lang="nb-NO" dirty="0" smtClean="0">
                <a:solidFill>
                  <a:schemeClr val="bg2">
                    <a:lumMod val="10000"/>
                  </a:schemeClr>
                </a:solidFill>
              </a:rPr>
              <a:t>Åshild Lundgaard, Raufoss RK</a:t>
            </a:r>
          </a:p>
          <a:p>
            <a:r>
              <a:rPr lang="nb-NO" dirty="0" smtClean="0">
                <a:solidFill>
                  <a:schemeClr val="bg2">
                    <a:lumMod val="10000"/>
                  </a:schemeClr>
                </a:solidFill>
              </a:rPr>
              <a:t>Kjell Høydal, Volda RK</a:t>
            </a:r>
          </a:p>
          <a:p>
            <a:r>
              <a:rPr lang="nb-NO" dirty="0" smtClean="0">
                <a:solidFill>
                  <a:schemeClr val="bg2">
                    <a:lumMod val="10000"/>
                  </a:schemeClr>
                </a:solidFill>
              </a:rPr>
              <a:t>Einar Øfsti, Brumunddal RK</a:t>
            </a:r>
          </a:p>
          <a:p>
            <a:r>
              <a:rPr lang="nb-NO" dirty="0" smtClean="0">
                <a:solidFill>
                  <a:schemeClr val="bg2">
                    <a:lumMod val="10000"/>
                  </a:schemeClr>
                </a:solidFill>
              </a:rPr>
              <a:t>John Stennes, Hareid RK – påtroppende leder for TRF-komiteen fra 1. juli 2016</a:t>
            </a:r>
          </a:p>
          <a:p>
            <a:r>
              <a:rPr lang="nb-NO" dirty="0" smtClean="0">
                <a:solidFill>
                  <a:schemeClr val="bg2">
                    <a:lumMod val="10000"/>
                  </a:schemeClr>
                </a:solidFill>
              </a:rPr>
              <a:t>Gunnar Kvalsund, DGE – påtroppende  guvernør 2016-17</a:t>
            </a:r>
            <a:endParaRPr lang="nb-NO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84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564" y="548679"/>
            <a:ext cx="4372819" cy="5976665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1412776"/>
            <a:ext cx="1973201" cy="865439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3059832" y="2852936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 dirty="0" smtClean="0"/>
              <a:t>Takk for meg!</a:t>
            </a:r>
            <a:endParaRPr lang="nb-NO" sz="3600" b="1" dirty="0"/>
          </a:p>
        </p:txBody>
      </p:sp>
    </p:spTree>
    <p:extLst>
      <p:ext uri="{BB962C8B-B14F-4D97-AF65-F5344CB8AC3E}">
        <p14:creationId xmlns:p14="http://schemas.microsoft.com/office/powerpoint/2010/main" val="390097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262" y="1340768"/>
            <a:ext cx="9247774" cy="374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5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333667"/>
            <a:ext cx="9144000" cy="21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7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" y="0"/>
            <a:ext cx="9142888" cy="596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8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2"/>
          <a:srcRect t="11170"/>
          <a:stretch/>
        </p:blipFill>
        <p:spPr>
          <a:xfrm>
            <a:off x="28390" y="980728"/>
            <a:ext cx="9089094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8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634_Foundation_PowerPoint_Design_(Dark)_ORIGINAL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late_NoMoE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6634_Foundation_PowerPoint_Design_(Dark)_ORIGINAL</Template>
  <TotalTime>34959</TotalTime>
  <Words>884</Words>
  <Application>Microsoft Office PowerPoint</Application>
  <PresentationFormat>Skjermfremvisning (4:3)</PresentationFormat>
  <Paragraphs>190</Paragraphs>
  <Slides>57</Slides>
  <Notes>10</Notes>
  <HiddenSlides>0</HiddenSlides>
  <MMClips>0</MMClips>
  <ScaleCrop>false</ScaleCrop>
  <HeadingPairs>
    <vt:vector size="6" baseType="variant">
      <vt:variant>
        <vt:lpstr>Brukte skrifter</vt:lpstr>
      </vt:variant>
      <vt:variant>
        <vt:i4>13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57</vt:i4>
      </vt:variant>
    </vt:vector>
  </HeadingPairs>
  <TitlesOfParts>
    <vt:vector size="72" baseType="lpstr">
      <vt:lpstr>Arial</vt:lpstr>
      <vt:lpstr>Arial Bold</vt:lpstr>
      <vt:lpstr>Arial Narrow</vt:lpstr>
      <vt:lpstr>Calibri</vt:lpstr>
      <vt:lpstr>Cambria</vt:lpstr>
      <vt:lpstr>Comic Sans MS</vt:lpstr>
      <vt:lpstr>Georgia</vt:lpstr>
      <vt:lpstr>Lucida Grande</vt:lpstr>
      <vt:lpstr>MS Mincho</vt:lpstr>
      <vt:lpstr>ＭＳ Ｐゴシック</vt:lpstr>
      <vt:lpstr>Times New Roman</vt:lpstr>
      <vt:lpstr>Wingdings</vt:lpstr>
      <vt:lpstr>ヒラギノ角ゴ Pro W3</vt:lpstr>
      <vt:lpstr>6634_Foundation_PowerPoint_Design_(Dark)_ORIGINAL</vt:lpstr>
      <vt:lpstr>Slate_NoMoE</vt:lpstr>
      <vt:lpstr> The Rotary Foundation – TRF</vt:lpstr>
      <vt:lpstr>The Rotary Foundation</vt:lpstr>
      <vt:lpstr>PowerPoint-presentasjon</vt:lpstr>
      <vt:lpstr>PowerPoint-presentasjon</vt:lpstr>
      <vt:lpstr>Grunnleggerne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Hva er Rotary Foundation</vt:lpstr>
      <vt:lpstr>Rotaryfondet er unikt</vt:lpstr>
      <vt:lpstr>Rotary Foundations formål </vt:lpstr>
      <vt:lpstr>PowerPoint-presentasjon</vt:lpstr>
      <vt:lpstr>The Rotary Foundation</vt:lpstr>
      <vt:lpstr>The Rotary Foundation – blant de beste </vt:lpstr>
      <vt:lpstr>PowerPoint-presentasjon</vt:lpstr>
      <vt:lpstr>PowerPoint-presentasjon</vt:lpstr>
      <vt:lpstr>Rotary Centers for International  Studies in peace and conflict resolution </vt:lpstr>
      <vt:lpstr>PolioPlus</vt:lpstr>
      <vt:lpstr>Rotary og Polio - suksessen </vt:lpstr>
      <vt:lpstr>PowerPoint-presentasjon</vt:lpstr>
      <vt:lpstr>Ny utfordring 2013-18</vt:lpstr>
      <vt:lpstr>Rotary Grants - prosjektformer</vt:lpstr>
      <vt:lpstr>Humanitære og sosiale prosjekter</vt:lpstr>
      <vt:lpstr>De 6 fokusområder</vt:lpstr>
      <vt:lpstr>Global Grant</vt:lpstr>
      <vt:lpstr>Global Grant</vt:lpstr>
      <vt:lpstr>PowerPoint-presentasjon</vt:lpstr>
      <vt:lpstr>District Grant</vt:lpstr>
      <vt:lpstr>District Grant</vt:lpstr>
      <vt:lpstr>Kvalifisering</vt:lpstr>
      <vt:lpstr>Men, hjelper det, og hva har vi fått til…?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Hvor kommer bidragene fra</vt:lpstr>
      <vt:lpstr>Bidrag til The Rotary Foundation</vt:lpstr>
      <vt:lpstr>Årlig innbetaling til TRF – pr medlem</vt:lpstr>
      <vt:lpstr>Årlig innbetaling til TRF – totalt</vt:lpstr>
      <vt:lpstr>PowerPoint-presentasjon</vt:lpstr>
      <vt:lpstr>Regnskap for 2014-15</vt:lpstr>
      <vt:lpstr>District Grant 2014-15</vt:lpstr>
      <vt:lpstr>Distriktets nettsider</vt:lpstr>
      <vt:lpstr>PowerPoint-presentasjon</vt:lpstr>
      <vt:lpstr>Paul Harris Fellowship</vt:lpstr>
      <vt:lpstr>PowerPoint-presentasjon</vt:lpstr>
      <vt:lpstr> PHF - oversikt over  klubbens status </vt:lpstr>
      <vt:lpstr>Målsettinger for 2015-16</vt:lpstr>
      <vt:lpstr>TRF-komitéen</vt:lpstr>
      <vt:lpstr>PowerPoint-presentasjon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Rune</dc:creator>
  <cp:lastModifiedBy>Rune Bye</cp:lastModifiedBy>
  <cp:revision>107</cp:revision>
  <cp:lastPrinted>2013-04-11T19:55:04Z</cp:lastPrinted>
  <dcterms:created xsi:type="dcterms:W3CDTF">2014-03-19T19:57:20Z</dcterms:created>
  <dcterms:modified xsi:type="dcterms:W3CDTF">2015-10-11T05:02:15Z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wner">
    <vt:lpwstr>Bob Kiolbassa</vt:lpwstr>
  </property>
  <property fmtid="{D5CDD505-2E9C-101B-9397-08002B2CF9AE}" pid="3" name="Description0">
    <vt:lpwstr>Powerpoint template using the new brand guidelines. This presentation has a blue gray background on the cover and throughout the other slides.</vt:lpwstr>
  </property>
  <property fmtid="{D5CDD505-2E9C-101B-9397-08002B2CF9AE}" pid="4" name="Status">
    <vt:lpwstr>In Review</vt:lpwstr>
  </property>
  <property fmtid="{D5CDD505-2E9C-101B-9397-08002B2CF9AE}" pid="5" name="WhenToUse">
    <vt:lpwstr/>
  </property>
</Properties>
</file>