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MbNAFLRNKbiZ78ybBYDUiIG7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43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c6ffe0a65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3c6ffe0a65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c6ffe0a6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23c6ffe0a6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c6ffe0a65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3c6ffe0a6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c6ffe0a65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3c6ffe0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c6ffe0a65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latin typeface="Arial"/>
                <a:ea typeface="Arial"/>
                <a:cs typeface="Arial"/>
                <a:sym typeface="Arial"/>
              </a:rPr>
              <a:t>Før potensielle medlemmer er godkjent i klubben kan man invitere dem til møter som gjest. Skal dette være med ref diskusjon i Ålesund,. </a:t>
            </a:r>
            <a:endParaRPr/>
          </a:p>
        </p:txBody>
      </p:sp>
      <p:sp>
        <p:nvSpPr>
          <p:cNvPr id="201" name="Google Shape;201;g23c6ffe0a6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c6ffe0a65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3c6ffe0a6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c6ffe0a65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3c6ffe0a6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c6ffe0a65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3c6ffe0a6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4485503" y="0"/>
            <a:ext cx="6957559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8595D"/>
              </a:buClr>
              <a:buSzPts val="2000"/>
              <a:buNone/>
              <a:defRPr sz="2000">
                <a:solidFill>
                  <a:srgbClr val="48595D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2000"/>
              <a:buChar char="•"/>
              <a:defRPr sz="2000">
                <a:solidFill>
                  <a:srgbClr val="48595D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800"/>
              <a:buChar char="•"/>
              <a:defRPr sz="1800">
                <a:solidFill>
                  <a:srgbClr val="48595D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600"/>
              <a:buChar char="•"/>
              <a:defRPr sz="1600">
                <a:solidFill>
                  <a:srgbClr val="48595D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600"/>
              <a:buChar char="•"/>
              <a:defRPr sz="1600">
                <a:solidFill>
                  <a:srgbClr val="48595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3600"/>
              <a:buFont typeface="Arial"/>
              <a:buNone/>
              <a:defRPr sz="3600" b="1">
                <a:solidFill>
                  <a:srgbClr val="D91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7"/>
          <p:cNvSpPr txBox="1">
            <a:spLocks noGrp="1"/>
          </p:cNvSpPr>
          <p:nvPr>
            <p:ph type="body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B4E6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7"/>
          <p:cNvSpPr txBox="1">
            <a:spLocks noGrp="1"/>
          </p:cNvSpPr>
          <p:nvPr>
            <p:ph type="body" idx="3"/>
          </p:nvPr>
        </p:nvSpPr>
        <p:spPr>
          <a:xfrm>
            <a:off x="6879771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subTitle" idx="4"/>
          </p:nvPr>
        </p:nvSpPr>
        <p:spPr>
          <a:xfrm>
            <a:off x="6871304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57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8"/>
          <p:cNvSpPr/>
          <p:nvPr/>
        </p:nvSpPr>
        <p:spPr>
          <a:xfrm>
            <a:off x="0" y="1540042"/>
            <a:ext cx="12192000" cy="5317958"/>
          </a:xfrm>
          <a:custGeom>
            <a:avLst/>
            <a:gdLst/>
            <a:ahLst/>
            <a:cxnLst/>
            <a:rect l="l" t="t" r="r" b="b"/>
            <a:pathLst>
              <a:path w="12192000" h="5317958" extrusionOk="0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8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4400"/>
              <a:buFont typeface="Arial"/>
              <a:buNone/>
              <a:defRPr cap="none">
                <a:solidFill>
                  <a:srgbClr val="4859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9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3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B4E7"/>
              </a:buClr>
              <a:buSzPts val="4400"/>
              <a:buFont typeface="Arial"/>
              <a:buNone/>
              <a:defRPr sz="4400" cap="none">
                <a:solidFill>
                  <a:srgbClr val="01B4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subTitle" idx="2"/>
          </p:nvPr>
        </p:nvSpPr>
        <p:spPr>
          <a:xfrm>
            <a:off x="380999" y="1012898"/>
            <a:ext cx="11365894" cy="60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0"/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2403334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0"/>
          <p:cNvSpPr/>
          <p:nvPr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0"/>
          <p:cNvSpPr txBox="1">
            <a:spLocks noGrp="1"/>
          </p:cNvSpPr>
          <p:nvPr>
            <p:ph type="body" idx="1"/>
          </p:nvPr>
        </p:nvSpPr>
        <p:spPr>
          <a:xfrm>
            <a:off x="380999" y="2667653"/>
            <a:ext cx="11506199" cy="377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12192000" cy="2419070"/>
          </a:xfrm>
          <a:prstGeom prst="rect">
            <a:avLst/>
          </a:prstGeom>
          <a:solidFill>
            <a:srgbClr val="48595D">
              <a:alpha val="69803"/>
            </a:srgbClr>
          </a:solidFill>
          <a:ln>
            <a:noFill/>
          </a:ln>
        </p:spPr>
        <p:txBody>
          <a:bodyPr spcFirstLastPara="1" wrap="square" lIns="822950" tIns="4572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c6ffe0a65_0_1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3c6ffe0a65_0_1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g23c6ffe0a65_0_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3c6ffe0a65_0_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3c6ffe0a65_0_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c6ffe0a65_0_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3c6ffe0a65_0_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g23c6ffe0a65_0_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3c6ffe0a65_0_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3c6ffe0a65_0_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c6ffe0a65_0_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3c6ffe0a65_0_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23c6ffe0a65_0_1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3c6ffe0a65_0_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3c6ffe0a65_0_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3c6ffe0a65_0_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body" idx="1"/>
          </p:nvPr>
        </p:nvSpPr>
        <p:spPr>
          <a:xfrm>
            <a:off x="3136392" y="679622"/>
            <a:ext cx="4517136" cy="49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1200"/>
              <a:buNone/>
              <a:defRPr sz="1200">
                <a:solidFill>
                  <a:srgbClr val="48595D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8595D"/>
              </a:buClr>
              <a:buSzPts val="1200"/>
              <a:buChar char="•"/>
              <a:defRPr sz="1200">
                <a:solidFill>
                  <a:srgbClr val="48595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3600"/>
              <a:buFont typeface="Arial"/>
              <a:buNone/>
              <a:defRPr sz="3600" b="1">
                <a:solidFill>
                  <a:srgbClr val="D91B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>
            <a:spLocks noGrp="1"/>
          </p:cNvSpPr>
          <p:nvPr>
            <p:ph type="pic" idx="2"/>
          </p:nvPr>
        </p:nvSpPr>
        <p:spPr>
          <a:xfrm>
            <a:off x="7794889" y="1"/>
            <a:ext cx="4141737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 txBox="1"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Pts val="3200"/>
              <a:buNone/>
              <a:defRPr sz="3200" b="1">
                <a:solidFill>
                  <a:srgbClr val="005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4800"/>
              <a:buFont typeface="Arial"/>
              <a:buNone/>
              <a:defRPr sz="4800" b="1" cap="none">
                <a:solidFill>
                  <a:srgbClr val="005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503" y="323243"/>
            <a:ext cx="2609627" cy="261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69803"/>
            </a:srgbClr>
          </a:solidFill>
          <a:ln>
            <a:noFill/>
          </a:ln>
        </p:spPr>
        <p:txBody>
          <a:bodyPr spcFirstLastPara="1" wrap="square" lIns="91425" tIns="0" rIns="91425" bIns="13716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199" cy="38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199" cy="61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6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6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6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38"/>
          <p:cNvGrpSpPr/>
          <p:nvPr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16" name="Google Shape;16;p38"/>
            <p:cNvGrpSpPr/>
            <p:nvPr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17" name="Google Shape;17;p38"/>
              <p:cNvSpPr/>
              <p:nvPr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Royal Blue</a:t>
                </a:r>
                <a:b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R23,G69,B143</a:t>
                </a:r>
                <a:endParaRPr sz="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8"/>
              <p:cNvSpPr/>
              <p:nvPr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Azure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R0,G93,B170</a:t>
                </a:r>
                <a:endParaRPr/>
              </a:p>
            </p:txBody>
          </p:sp>
          <p:sp>
            <p:nvSpPr>
              <p:cNvPr id="19" name="Google Shape;19;p38"/>
              <p:cNvSpPr/>
              <p:nvPr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Sky Blue 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R1,G180,B231</a:t>
                </a:r>
                <a:endParaRPr/>
              </a:p>
            </p:txBody>
          </p:sp>
          <p:sp>
            <p:nvSpPr>
              <p:cNvPr id="20" name="Google Shape;20;p38"/>
              <p:cNvSpPr/>
              <p:nvPr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Violet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R135,G33,B117</a:t>
                </a:r>
                <a:endParaRPr/>
              </a:p>
            </p:txBody>
          </p:sp>
          <p:sp>
            <p:nvSpPr>
              <p:cNvPr id="21" name="Google Shape;21;p38"/>
              <p:cNvSpPr/>
              <p:nvPr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Orange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R255,G118,B0</a:t>
                </a:r>
                <a:endParaRPr/>
              </a:p>
            </p:txBody>
          </p:sp>
          <p:sp>
            <p:nvSpPr>
              <p:cNvPr id="22" name="Google Shape;22;p38"/>
              <p:cNvSpPr/>
              <p:nvPr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Gold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R247,G168,B27</a:t>
                </a:r>
                <a:endParaRPr/>
              </a:p>
            </p:txBody>
          </p:sp>
          <p:sp>
            <p:nvSpPr>
              <p:cNvPr id="23" name="Google Shape;23;p38"/>
              <p:cNvSpPr/>
              <p:nvPr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Cranberry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R217,G27, B92</a:t>
                </a:r>
                <a:endParaRPr/>
              </a:p>
            </p:txBody>
          </p:sp>
          <p:sp>
            <p:nvSpPr>
              <p:cNvPr id="24" name="Google Shape;24;p38"/>
              <p:cNvSpPr/>
              <p:nvPr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Turquoise</a:t>
                </a:r>
                <a:b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R0,G153,B153</a:t>
                </a:r>
                <a:endParaRPr/>
              </a:p>
            </p:txBody>
          </p:sp>
        </p:grpSp>
        <p:sp>
          <p:nvSpPr>
            <p:cNvPr id="25" name="Google Shape;25;p38"/>
            <p:cNvSpPr txBox="1"/>
            <p:nvPr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Rotary Leadership Colors</a:t>
              </a:r>
              <a:endParaRPr/>
            </a:p>
          </p:txBody>
        </p:sp>
        <p:sp>
          <p:nvSpPr>
            <p:cNvPr id="26" name="Google Shape;26;p38"/>
            <p:cNvSpPr txBox="1"/>
            <p:nvPr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Secondary Colors</a:t>
              </a: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2305.rotary.no/no/gode-grunner-for-medlemsskap#.ZE-TThXP25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d27253f740f78238/Dokumenter/Rotary/DMCC/Verkt%C3%B8ykasse%202023/VInger%20Rotary_medlemsrekruttering%20(2)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brandcenter.rotary.org/en-us/templat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01B4E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3" y="359524"/>
            <a:ext cx="2609627" cy="2619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DA1A5A"/>
                </a:solidFill>
                <a:latin typeface="Arial"/>
                <a:ea typeface="Arial"/>
                <a:cs typeface="Arial"/>
                <a:sym typeface="Arial"/>
              </a:rPr>
              <a:t>Title Page Option</a:t>
            </a:r>
            <a:endParaRPr sz="3600" b="1" i="0" u="none" strike="noStrike" cap="none">
              <a:solidFill>
                <a:srgbClr val="DA1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0" y="3807029"/>
            <a:ext cx="12192000" cy="82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</a:rPr>
              <a:t>Fra ord til handling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0" y="4588900"/>
            <a:ext cx="12192000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lt1"/>
                </a:solidFill>
              </a:rPr>
              <a:t>Medlemsutvikling</a:t>
            </a:r>
            <a:r>
              <a:rPr lang="en-US" sz="3200" b="1" dirty="0">
                <a:solidFill>
                  <a:schemeClr val="lt1"/>
                </a:solidFill>
              </a:rPr>
              <a:t> </a:t>
            </a:r>
            <a:r>
              <a:rPr lang="en-US" sz="3200" b="1" dirty="0" err="1">
                <a:solidFill>
                  <a:schemeClr val="lt1"/>
                </a:solidFill>
              </a:rPr>
              <a:t>i</a:t>
            </a:r>
            <a:r>
              <a:rPr lang="en-US" sz="3200" b="1" dirty="0">
                <a:solidFill>
                  <a:schemeClr val="lt1"/>
                </a:solidFill>
              </a:rPr>
              <a:t> </a:t>
            </a:r>
            <a:r>
              <a:rPr lang="en-US" sz="3200" b="1" dirty="0" err="1">
                <a:solidFill>
                  <a:schemeClr val="lt1"/>
                </a:solidFill>
              </a:rPr>
              <a:t>klubb</a:t>
            </a:r>
            <a:endParaRPr dirty="0"/>
          </a:p>
        </p:txBody>
      </p:sp>
      <p:pic>
        <p:nvPicPr>
          <p:cNvPr id="165" name="Google Shape;1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5049" y="4943025"/>
            <a:ext cx="4406025" cy="23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c6ffe0a65_0_269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100" cy="3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1" indent="-1444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Vår klubb har forstått at medlemsutvikling er en kontinuerlig prosess.</a:t>
            </a:r>
            <a:endParaRPr sz="2800"/>
          </a:p>
          <a:p>
            <a:pPr marL="228600" lvl="1" indent="-1444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Vi vil fortsette å jobbe mot våre mål om x antall nye medlemmer.</a:t>
            </a:r>
            <a:endParaRPr sz="2800"/>
          </a:p>
          <a:p>
            <a:pPr marL="228600" lvl="1" indent="-1444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Vår klubb har tre følgende sterke sider som vi vil bygge videre på for å få nye medlemmer. </a:t>
            </a:r>
            <a:endParaRPr sz="1400"/>
          </a:p>
          <a:p>
            <a:pPr marL="1143000" lvl="2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</a:pPr>
            <a:r>
              <a:rPr lang="en-US" sz="1400"/>
              <a:t>Her fylles inn en sterk side</a:t>
            </a:r>
            <a:endParaRPr sz="1400"/>
          </a:p>
          <a:p>
            <a:pPr marL="1143000" lvl="2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</a:pPr>
            <a:r>
              <a:rPr lang="en-US" sz="1400"/>
              <a:t>Her fylles inn en sterk side</a:t>
            </a:r>
            <a:endParaRPr sz="1400"/>
          </a:p>
          <a:p>
            <a:pPr marL="1143000" lvl="2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romanLcPeriod"/>
            </a:pPr>
            <a:r>
              <a:rPr lang="en-US" sz="1400"/>
              <a:t>Her fylles inn en sterk side</a:t>
            </a:r>
            <a:endParaRPr sz="1400"/>
          </a:p>
          <a:p>
            <a:pPr marL="228600" lvl="1" indent="-16986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  <p:sp>
        <p:nvSpPr>
          <p:cNvPr id="241" name="Google Shape;241;g23c6ffe0a65_0_269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500" cy="1135200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Oppsummering</a:t>
            </a:r>
            <a:endParaRPr/>
          </a:p>
        </p:txBody>
      </p:sp>
      <p:sp>
        <p:nvSpPr>
          <p:cNvPr id="242" name="Google Shape;242;g23c6ffe0a65_0_269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5465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243" name="Google Shape;243;g23c6ffe0a65_0_26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796834" y="2873829"/>
            <a:ext cx="9666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 b="1" dirty="0">
                <a:solidFill>
                  <a:schemeClr val="lt1"/>
                </a:solidFill>
              </a:rPr>
              <a:t>Vi er </a:t>
            </a:r>
            <a:r>
              <a:rPr lang="en-US" sz="7200" b="1" dirty="0" err="1">
                <a:solidFill>
                  <a:schemeClr val="lt1"/>
                </a:solidFill>
              </a:rPr>
              <a:t>i</a:t>
            </a:r>
            <a:r>
              <a:rPr lang="en-US" sz="7200" b="1" dirty="0">
                <a:solidFill>
                  <a:schemeClr val="lt1"/>
                </a:solidFill>
              </a:rPr>
              <a:t> gang med </a:t>
            </a:r>
            <a:r>
              <a:rPr lang="en-US" sz="7200" b="1" dirty="0" err="1">
                <a:solidFill>
                  <a:schemeClr val="lt1"/>
                </a:solidFill>
              </a:rPr>
              <a:t>rekruttering</a:t>
            </a:r>
            <a:r>
              <a:rPr lang="en-US" sz="7200" b="1" dirty="0">
                <a:solidFill>
                  <a:schemeClr val="lt1"/>
                </a:solidFill>
              </a:rPr>
              <a:t> </a:t>
            </a:r>
            <a:br>
              <a:rPr lang="en-US" sz="7200" b="1" dirty="0">
                <a:solidFill>
                  <a:schemeClr val="lt1"/>
                </a:solidFill>
              </a:rPr>
            </a:br>
            <a:r>
              <a:rPr lang="en-US" sz="7200" b="1" dirty="0">
                <a:solidFill>
                  <a:schemeClr val="lt1"/>
                </a:solidFill>
              </a:rPr>
              <a:t>- </a:t>
            </a:r>
            <a:r>
              <a:rPr lang="en-US" sz="7200" b="1" dirty="0" err="1">
                <a:solidFill>
                  <a:schemeClr val="lt1"/>
                </a:solidFill>
              </a:rPr>
              <a:t>fra</a:t>
            </a:r>
            <a:r>
              <a:rPr lang="en-US" sz="7200" b="1" dirty="0">
                <a:solidFill>
                  <a:schemeClr val="lt1"/>
                </a:solidFill>
              </a:rPr>
              <a:t> </a:t>
            </a:r>
            <a:r>
              <a:rPr lang="en-US" sz="7200" b="1" dirty="0" err="1">
                <a:solidFill>
                  <a:schemeClr val="lt1"/>
                </a:solidFill>
              </a:rPr>
              <a:t>ord</a:t>
            </a:r>
            <a:r>
              <a:rPr lang="en-US" sz="7200" b="1" dirty="0">
                <a:solidFill>
                  <a:schemeClr val="lt1"/>
                </a:solidFill>
              </a:rPr>
              <a:t> </a:t>
            </a:r>
            <a:r>
              <a:rPr lang="en-US" sz="7200" b="1" dirty="0" err="1">
                <a:solidFill>
                  <a:schemeClr val="lt1"/>
                </a:solidFill>
              </a:rPr>
              <a:t>til</a:t>
            </a:r>
            <a:r>
              <a:rPr lang="en-US" sz="7200" b="1" dirty="0">
                <a:solidFill>
                  <a:schemeClr val="lt1"/>
                </a:solidFill>
              </a:rPr>
              <a:t> handling!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Medlemutvikling - intro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406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800" dirty="0" err="1">
                <a:solidFill>
                  <a:schemeClr val="dk1"/>
                </a:solidFill>
              </a:rPr>
              <a:t>Distriktets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medlemskapskomite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har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utarbeidet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noen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tiltak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til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hjelp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arbeidet</a:t>
            </a:r>
            <a:r>
              <a:rPr lang="en-US" sz="2800" dirty="0">
                <a:solidFill>
                  <a:schemeClr val="dk1"/>
                </a:solidFill>
              </a:rPr>
              <a:t> med å </a:t>
            </a:r>
            <a:r>
              <a:rPr lang="en-US" sz="2800" dirty="0" err="1">
                <a:solidFill>
                  <a:schemeClr val="dk1"/>
                </a:solidFill>
              </a:rPr>
              <a:t>rekruttere</a:t>
            </a:r>
            <a:r>
              <a:rPr lang="en-US" sz="2800" dirty="0">
                <a:solidFill>
                  <a:schemeClr val="dk1"/>
                </a:solidFill>
              </a:rPr>
              <a:t>- </a:t>
            </a:r>
            <a:r>
              <a:rPr lang="en-US" sz="2800" dirty="0" err="1">
                <a:solidFill>
                  <a:schemeClr val="dk1"/>
                </a:solidFill>
              </a:rPr>
              <a:t>og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beholde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medlemmer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  <a:endParaRPr sz="2800" dirty="0">
              <a:solidFill>
                <a:schemeClr val="dk1"/>
              </a:solidFill>
            </a:endParaRPr>
          </a:p>
          <a:p>
            <a:pPr marL="228600" lvl="0" indent="-2406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800" dirty="0">
                <a:solidFill>
                  <a:schemeClr val="dk1"/>
                </a:solidFill>
              </a:rPr>
              <a:t>Disse </a:t>
            </a:r>
            <a:r>
              <a:rPr lang="en-US" sz="2800" dirty="0" err="1">
                <a:solidFill>
                  <a:schemeClr val="dk1"/>
                </a:solidFill>
              </a:rPr>
              <a:t>tiltakene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anbefales</a:t>
            </a:r>
            <a:r>
              <a:rPr lang="en-US" sz="2800" dirty="0">
                <a:solidFill>
                  <a:schemeClr val="dk1"/>
                </a:solidFill>
              </a:rPr>
              <a:t>  </a:t>
            </a:r>
            <a:r>
              <a:rPr lang="en-US" sz="2800" dirty="0" err="1">
                <a:solidFill>
                  <a:schemeClr val="dk1"/>
                </a:solidFill>
              </a:rPr>
              <a:t>gjennomført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minst</a:t>
            </a:r>
            <a:r>
              <a:rPr lang="en-US" sz="2800" dirty="0">
                <a:solidFill>
                  <a:schemeClr val="dk1"/>
                </a:solidFill>
              </a:rPr>
              <a:t> 1 gang </a:t>
            </a:r>
            <a:r>
              <a:rPr lang="en-US" sz="2800" dirty="0" err="1">
                <a:solidFill>
                  <a:schemeClr val="dk1"/>
                </a:solidFill>
              </a:rPr>
              <a:t>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løpet</a:t>
            </a:r>
            <a:r>
              <a:rPr lang="en-US" sz="2800" dirty="0">
                <a:solidFill>
                  <a:schemeClr val="dk1"/>
                </a:solidFill>
              </a:rPr>
              <a:t> av </a:t>
            </a:r>
            <a:r>
              <a:rPr lang="en-US" sz="2800" dirty="0" err="1">
                <a:solidFill>
                  <a:schemeClr val="dk1"/>
                </a:solidFill>
              </a:rPr>
              <a:t>Rotaryåret</a:t>
            </a:r>
            <a:r>
              <a:rPr lang="en-US" sz="2800" dirty="0">
                <a:solidFill>
                  <a:schemeClr val="dk1"/>
                </a:solidFill>
              </a:rPr>
              <a:t>. </a:t>
            </a:r>
            <a:endParaRPr sz="2800" dirty="0">
              <a:solidFill>
                <a:schemeClr val="dk1"/>
              </a:solidFill>
            </a:endParaRPr>
          </a:p>
          <a:p>
            <a:pPr marL="228600" lvl="0" indent="-2406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800" dirty="0" err="1">
                <a:solidFill>
                  <a:schemeClr val="dk1"/>
                </a:solidFill>
              </a:rPr>
              <a:t>Rekkefølgen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på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tiltakene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bestemmer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klubben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selv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  <a:endParaRPr sz="2800" dirty="0">
              <a:solidFill>
                <a:schemeClr val="dk1"/>
              </a:solidFill>
            </a:endParaRPr>
          </a:p>
          <a:p>
            <a:pPr marL="228600" lvl="0" indent="-2406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800" dirty="0" err="1">
                <a:solidFill>
                  <a:schemeClr val="dk1"/>
                </a:solidFill>
              </a:rPr>
              <a:t>Målsetting</a:t>
            </a:r>
            <a:r>
              <a:rPr lang="en-US" sz="2800" dirty="0">
                <a:solidFill>
                  <a:schemeClr val="dk1"/>
                </a:solidFill>
              </a:rPr>
              <a:t> er </a:t>
            </a:r>
            <a:r>
              <a:rPr lang="en-US" sz="2800" dirty="0" err="1">
                <a:solidFill>
                  <a:schemeClr val="dk1"/>
                </a:solidFill>
              </a:rPr>
              <a:t>netto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vekst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antall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medlemmer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199" cy="61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74" name="Google Shape;174;p19" descr="Et bilde som inneholder gulv, person, mann, bakke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523" y="2370556"/>
            <a:ext cx="5455919" cy="362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c6ffe0a65_0_174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100" cy="31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Klubbens strategi for medlemsutvikling</a:t>
            </a:r>
            <a:endParaRPr sz="2800"/>
          </a:p>
          <a:p>
            <a:pPr marL="228600" lvl="1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Identifisere</a:t>
            </a:r>
            <a:endParaRPr sz="2800"/>
          </a:p>
          <a:p>
            <a:pPr marL="228600" lvl="1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Invitere og presentere</a:t>
            </a:r>
            <a:endParaRPr sz="2800"/>
          </a:p>
          <a:p>
            <a:pPr marL="228600" lvl="1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Informere og introdusere</a:t>
            </a:r>
            <a:endParaRPr sz="2800"/>
          </a:p>
          <a:p>
            <a:pPr marL="228600" lvl="1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Engasjere</a:t>
            </a:r>
            <a:endParaRPr sz="2800"/>
          </a:p>
          <a:p>
            <a:pPr marL="228600" lvl="1" indent="-1698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Utvikle</a:t>
            </a:r>
            <a:endParaRPr sz="2200"/>
          </a:p>
        </p:txBody>
      </p:sp>
      <p:sp>
        <p:nvSpPr>
          <p:cNvPr id="180" name="Google Shape;180;g23c6ffe0a65_0_174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500" cy="1135200"/>
          </a:xfrm>
          <a:prstGeom prst="rect">
            <a:avLst/>
          </a:prstGeom>
          <a:noFill/>
          <a:ln w="25400" cap="flat" cmpd="sng">
            <a:solidFill>
              <a:srgbClr val="EFF4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>
                <a:solidFill>
                  <a:schemeClr val="dk1"/>
                </a:solidFill>
              </a:rPr>
              <a:t>Utkast til handlingsplan</a:t>
            </a:r>
            <a:br>
              <a:rPr lang="en-US" sz="26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81" name="Google Shape;181;g23c6ffe0a65_0_174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5465100" cy="1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/>
              <a:t>Gjelder for XX klubb</a:t>
            </a:r>
            <a:endParaRPr/>
          </a:p>
        </p:txBody>
      </p:sp>
      <p:sp>
        <p:nvSpPr>
          <p:cNvPr id="182" name="Google Shape;182;g23c6ffe0a65_0_17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c6ffe0a65_0_197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 err="1"/>
              <a:t>Hvilken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vi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ønsker</a:t>
            </a:r>
            <a:r>
              <a:rPr lang="en-US" dirty="0"/>
              <a:t> vi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medlemmene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klubb</a:t>
            </a:r>
            <a:r>
              <a:rPr lang="en-US" dirty="0"/>
              <a:t>? </a:t>
            </a:r>
            <a:endParaRPr dirty="0"/>
          </a:p>
        </p:txBody>
      </p:sp>
      <p:sp>
        <p:nvSpPr>
          <p:cNvPr id="188" name="Google Shape;188;g23c6ffe0a65_0_197"/>
          <p:cNvSpPr txBox="1">
            <a:spLocks noGrp="1"/>
          </p:cNvSpPr>
          <p:nvPr>
            <p:ph type="body" idx="1"/>
          </p:nvPr>
        </p:nvSpPr>
        <p:spPr>
          <a:xfrm>
            <a:off x="381000" y="1766656"/>
            <a:ext cx="10714200" cy="450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 err="1">
                <a:solidFill>
                  <a:schemeClr val="dk1"/>
                </a:solidFill>
              </a:rPr>
              <a:t>Noen</a:t>
            </a:r>
            <a:r>
              <a:rPr lang="en-US" sz="1800" dirty="0">
                <a:solidFill>
                  <a:schemeClr val="dk1"/>
                </a:solidFill>
              </a:rPr>
              <a:t> tanker:</a:t>
            </a: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Hvilken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aldersammensetning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ønsker</a:t>
            </a:r>
            <a:r>
              <a:rPr lang="en-US" sz="1800" dirty="0">
                <a:solidFill>
                  <a:schemeClr val="dk1"/>
                </a:solidFill>
              </a:rPr>
              <a:t> vi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klubben</a:t>
            </a:r>
            <a:r>
              <a:rPr lang="en-US" sz="1800" dirty="0">
                <a:solidFill>
                  <a:schemeClr val="dk1"/>
                </a:solidFill>
              </a:rPr>
              <a:t>?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Flere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fra</a:t>
            </a:r>
            <a:r>
              <a:rPr lang="en-US" sz="1800" dirty="0">
                <a:solidFill>
                  <a:schemeClr val="dk1"/>
                </a:solidFill>
              </a:rPr>
              <a:t> et </a:t>
            </a:r>
            <a:r>
              <a:rPr lang="en-US" sz="1800" dirty="0" err="1">
                <a:solidFill>
                  <a:schemeClr val="dk1"/>
                </a:solidFill>
              </a:rPr>
              <a:t>bestemt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kjønn</a:t>
            </a:r>
            <a:r>
              <a:rPr lang="en-US" sz="1800" dirty="0">
                <a:solidFill>
                  <a:schemeClr val="dk1"/>
                </a:solidFill>
              </a:rPr>
              <a:t>?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Nye </a:t>
            </a:r>
            <a:r>
              <a:rPr lang="en-US" sz="1800" dirty="0" err="1">
                <a:solidFill>
                  <a:schemeClr val="dk1"/>
                </a:solidFill>
              </a:rPr>
              <a:t>medlemmer</a:t>
            </a:r>
            <a:r>
              <a:rPr lang="en-US" sz="1800" dirty="0">
                <a:solidFill>
                  <a:schemeClr val="dk1"/>
                </a:solidFill>
              </a:rPr>
              <a:t> med </a:t>
            </a:r>
            <a:r>
              <a:rPr lang="en-US" sz="1800" dirty="0" err="1">
                <a:solidFill>
                  <a:schemeClr val="dk1"/>
                </a:solidFill>
              </a:rPr>
              <a:t>spesielle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yrker</a:t>
            </a:r>
            <a:r>
              <a:rPr lang="en-US" sz="1800" dirty="0">
                <a:solidFill>
                  <a:schemeClr val="dk1"/>
                </a:solidFill>
              </a:rPr>
              <a:t>, -</a:t>
            </a:r>
            <a:r>
              <a:rPr lang="en-US" sz="1800" dirty="0" err="1">
                <a:solidFill>
                  <a:schemeClr val="dk1"/>
                </a:solidFill>
              </a:rPr>
              <a:t>kunnskaper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eller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arbeidserfaringer</a:t>
            </a:r>
            <a:r>
              <a:rPr lang="en-US" sz="1800" dirty="0">
                <a:solidFill>
                  <a:schemeClr val="dk1"/>
                </a:solidFill>
              </a:rPr>
              <a:t>?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Innflyttere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etnisk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mangfold</a:t>
            </a:r>
            <a:r>
              <a:rPr lang="en-US" sz="1800" dirty="0">
                <a:solidFill>
                  <a:schemeClr val="dk1"/>
                </a:solidFill>
              </a:rPr>
              <a:t>?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Andre forhold </a:t>
            </a:r>
            <a:r>
              <a:rPr lang="en-US" sz="1800" dirty="0" err="1">
                <a:solidFill>
                  <a:schemeClr val="dk1"/>
                </a:solidFill>
              </a:rPr>
              <a:t>som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klubben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anser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viktig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 dirty="0">
                <a:solidFill>
                  <a:schemeClr val="dk1"/>
                </a:solidFill>
              </a:rPr>
              <a:t> Be om </a:t>
            </a:r>
            <a:r>
              <a:rPr lang="en-US" sz="1800" dirty="0" err="1">
                <a:solidFill>
                  <a:schemeClr val="dk1"/>
                </a:solidFill>
              </a:rPr>
              <a:t>statistikk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medlemskomiteen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på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utvikling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egen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klubb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Tips: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 dirty="0">
                <a:solidFill>
                  <a:schemeClr val="dk1"/>
                </a:solidFill>
              </a:rPr>
              <a:t>Lage </a:t>
            </a:r>
            <a:r>
              <a:rPr lang="en-US" sz="1800" dirty="0" err="1">
                <a:solidFill>
                  <a:schemeClr val="dk1"/>
                </a:solidFill>
              </a:rPr>
              <a:t>en</a:t>
            </a:r>
            <a:r>
              <a:rPr lang="en-US" sz="1800" dirty="0">
                <a:solidFill>
                  <a:schemeClr val="dk1"/>
                </a:solidFill>
              </a:rPr>
              <a:t> SWOT (</a:t>
            </a:r>
            <a:r>
              <a:rPr lang="en-US" sz="1800" dirty="0" err="1">
                <a:solidFill>
                  <a:schemeClr val="dk1"/>
                </a:solidFill>
              </a:rPr>
              <a:t>styrker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svakheter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muligheter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trusler</a:t>
            </a:r>
            <a:r>
              <a:rPr lang="en-US" sz="1800" dirty="0">
                <a:solidFill>
                  <a:schemeClr val="dk1"/>
                </a:solidFill>
              </a:rPr>
              <a:t>). Det </a:t>
            </a:r>
            <a:r>
              <a:rPr lang="en-US" sz="1800" dirty="0" err="1">
                <a:solidFill>
                  <a:schemeClr val="dk1"/>
                </a:solidFill>
              </a:rPr>
              <a:t>blir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analyse</a:t>
            </a:r>
            <a:r>
              <a:rPr lang="en-US" sz="1800" dirty="0">
                <a:solidFill>
                  <a:schemeClr val="dk1"/>
                </a:solidFill>
              </a:rPr>
              <a:t> av </a:t>
            </a:r>
            <a:r>
              <a:rPr lang="en-US" sz="1800" dirty="0" err="1">
                <a:solidFill>
                  <a:schemeClr val="dk1"/>
                </a:solidFill>
              </a:rPr>
              <a:t>egen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klubb</a:t>
            </a:r>
            <a:r>
              <a:rPr lang="en-US" sz="1800" dirty="0">
                <a:solidFill>
                  <a:schemeClr val="dk1"/>
                </a:solidFill>
              </a:rPr>
              <a:t> for at alle </a:t>
            </a:r>
            <a:r>
              <a:rPr lang="en-US" sz="1800" dirty="0" err="1">
                <a:solidFill>
                  <a:schemeClr val="dk1"/>
                </a:solidFill>
              </a:rPr>
              <a:t>skal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være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klar</a:t>
            </a:r>
            <a:r>
              <a:rPr lang="en-US" sz="1800" dirty="0">
                <a:solidFill>
                  <a:schemeClr val="dk1"/>
                </a:solidFill>
              </a:rPr>
              <a:t> over </a:t>
            </a:r>
            <a:r>
              <a:rPr lang="en-US" sz="1800" dirty="0" err="1">
                <a:solidFill>
                  <a:schemeClr val="dk1"/>
                </a:solidFill>
              </a:rPr>
              <a:t>hvilke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styrker</a:t>
            </a:r>
            <a:r>
              <a:rPr lang="en-US" sz="1800" dirty="0">
                <a:solidFill>
                  <a:schemeClr val="dk1"/>
                </a:solidFill>
              </a:rPr>
              <a:t> man </a:t>
            </a:r>
            <a:r>
              <a:rPr lang="en-US" sz="1800" dirty="0" err="1">
                <a:solidFill>
                  <a:schemeClr val="dk1"/>
                </a:solidFill>
              </a:rPr>
              <a:t>har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hva</a:t>
            </a:r>
            <a:r>
              <a:rPr lang="en-US" sz="1800" dirty="0">
                <a:solidFill>
                  <a:schemeClr val="dk1"/>
                </a:solidFill>
              </a:rPr>
              <a:t> det </a:t>
            </a:r>
            <a:r>
              <a:rPr lang="en-US" sz="1800" dirty="0" err="1">
                <a:solidFill>
                  <a:schemeClr val="dk1"/>
                </a:solidFill>
              </a:rPr>
              <a:t>må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jobbes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mer</a:t>
            </a:r>
            <a:r>
              <a:rPr lang="en-US" sz="1800" dirty="0">
                <a:solidFill>
                  <a:schemeClr val="dk1"/>
                </a:solidFill>
              </a:rPr>
              <a:t> med.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 dirty="0">
                <a:solidFill>
                  <a:schemeClr val="dk1"/>
                </a:solidFill>
              </a:rPr>
              <a:t>Lag </a:t>
            </a:r>
            <a:r>
              <a:rPr lang="en-US" sz="1800" dirty="0" err="1">
                <a:solidFill>
                  <a:schemeClr val="dk1"/>
                </a:solidFill>
              </a:rPr>
              <a:t>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oversikt</a:t>
            </a:r>
            <a:r>
              <a:rPr lang="en-US" sz="1800" dirty="0">
                <a:solidFill>
                  <a:schemeClr val="dk1"/>
                </a:solidFill>
              </a:rPr>
              <a:t> over </a:t>
            </a:r>
            <a:r>
              <a:rPr lang="en-US" sz="1800" dirty="0" err="1">
                <a:solidFill>
                  <a:schemeClr val="dk1"/>
                </a:solidFill>
              </a:rPr>
              <a:t>eksisterende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medlemmer</a:t>
            </a:r>
            <a:r>
              <a:rPr lang="en-US" sz="1800" dirty="0">
                <a:solidFill>
                  <a:schemeClr val="dk1"/>
                </a:solidFill>
              </a:rPr>
              <a:t> med </a:t>
            </a:r>
            <a:r>
              <a:rPr lang="en-US" sz="1800" dirty="0" err="1">
                <a:solidFill>
                  <a:schemeClr val="dk1"/>
                </a:solidFill>
              </a:rPr>
              <a:t>tanke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på</a:t>
            </a:r>
            <a:r>
              <a:rPr lang="en-US" sz="1800" dirty="0">
                <a:solidFill>
                  <a:schemeClr val="dk1"/>
                </a:solidFill>
              </a:rPr>
              <a:t> alder </a:t>
            </a:r>
            <a:r>
              <a:rPr lang="en-US" sz="1800" dirty="0" err="1">
                <a:solidFill>
                  <a:schemeClr val="dk1"/>
                </a:solidFill>
              </a:rPr>
              <a:t>og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yrke</a:t>
            </a:r>
            <a:r>
              <a:rPr lang="en-US" sz="1800" dirty="0">
                <a:solidFill>
                  <a:schemeClr val="dk1"/>
                </a:solidFill>
              </a:rPr>
              <a:t>/</a:t>
            </a:r>
            <a:r>
              <a:rPr lang="en-US" sz="1800" dirty="0" err="1">
                <a:solidFill>
                  <a:schemeClr val="dk1"/>
                </a:solidFill>
              </a:rPr>
              <a:t>fagområde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Lettere</a:t>
            </a:r>
            <a:r>
              <a:rPr lang="en-US" sz="1800" dirty="0">
                <a:solidFill>
                  <a:schemeClr val="dk1"/>
                </a:solidFill>
              </a:rPr>
              <a:t> å se </a:t>
            </a:r>
            <a:r>
              <a:rPr lang="en-US" sz="1800" dirty="0" err="1">
                <a:solidFill>
                  <a:schemeClr val="dk1"/>
                </a:solidFill>
              </a:rPr>
              <a:t>hvor</a:t>
            </a:r>
            <a:r>
              <a:rPr lang="en-US" sz="1800" dirty="0">
                <a:solidFill>
                  <a:schemeClr val="dk1"/>
                </a:solidFill>
              </a:rPr>
              <a:t> vi </a:t>
            </a:r>
            <a:r>
              <a:rPr lang="en-US" sz="1800" dirty="0" err="1">
                <a:solidFill>
                  <a:schemeClr val="dk1"/>
                </a:solidFill>
              </a:rPr>
              <a:t>har</a:t>
            </a:r>
            <a:r>
              <a:rPr lang="en-US" sz="1800" dirty="0">
                <a:solidFill>
                  <a:schemeClr val="dk1"/>
                </a:solidFill>
              </a:rPr>
              <a:t> “huller” </a:t>
            </a:r>
            <a:r>
              <a:rPr lang="en-US" sz="1800" dirty="0" err="1">
                <a:solidFill>
                  <a:schemeClr val="dk1"/>
                </a:solidFill>
              </a:rPr>
              <a:t>og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hvor</a:t>
            </a:r>
            <a:r>
              <a:rPr lang="en-US" sz="1800" dirty="0">
                <a:solidFill>
                  <a:schemeClr val="dk1"/>
                </a:solidFill>
              </a:rPr>
              <a:t> vi </a:t>
            </a:r>
            <a:r>
              <a:rPr lang="en-US" sz="1800" dirty="0" err="1">
                <a:solidFill>
                  <a:schemeClr val="dk1"/>
                </a:solidFill>
              </a:rPr>
              <a:t>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gå</a:t>
            </a:r>
            <a:r>
              <a:rPr lang="en-US" sz="1800" dirty="0">
                <a:solidFill>
                  <a:schemeClr val="dk1"/>
                </a:solidFill>
              </a:rPr>
              <a:t> for å </a:t>
            </a:r>
            <a:r>
              <a:rPr lang="en-US" sz="1800" dirty="0" err="1">
                <a:solidFill>
                  <a:schemeClr val="dk1"/>
                </a:solidFill>
              </a:rPr>
              <a:t>tette</a:t>
            </a:r>
            <a:r>
              <a:rPr lang="en-US" sz="1800" dirty="0">
                <a:solidFill>
                  <a:schemeClr val="dk1"/>
                </a:solidFill>
              </a:rPr>
              <a:t> de.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89" name="Google Shape;189;g23c6ffe0a65_0_197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c6ffe0a65_0_205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Identifisere</a:t>
            </a:r>
            <a:endParaRPr b="0"/>
          </a:p>
        </p:txBody>
      </p:sp>
      <p:sp>
        <p:nvSpPr>
          <p:cNvPr id="195" name="Google Shape;195;g23c6ffe0a65_0_205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</a:rPr>
              <a:t>Identifiser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mulige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medlemmer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fra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lokalsamfunnet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som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skal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kunne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bli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medlemmer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i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klubben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Alle </a:t>
            </a:r>
            <a:r>
              <a:rPr lang="en-US" sz="1600" dirty="0" err="1">
                <a:solidFill>
                  <a:schemeClr val="dk1"/>
                </a:solidFill>
              </a:rPr>
              <a:t>klubbens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medlemmer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kommer</a:t>
            </a:r>
            <a:r>
              <a:rPr lang="en-US" sz="1600" dirty="0">
                <a:solidFill>
                  <a:schemeClr val="dk1"/>
                </a:solidFill>
              </a:rPr>
              <a:t> med </a:t>
            </a:r>
            <a:r>
              <a:rPr lang="en-US" sz="1600" dirty="0" err="1">
                <a:solidFill>
                  <a:schemeClr val="dk1"/>
                </a:solidFill>
              </a:rPr>
              <a:t>innspill</a:t>
            </a:r>
            <a:r>
              <a:rPr lang="en-US" sz="1600" dirty="0">
                <a:solidFill>
                  <a:schemeClr val="dk1"/>
                </a:solidFill>
              </a:rPr>
              <a:t> med </a:t>
            </a:r>
            <a:r>
              <a:rPr lang="en-US" sz="1600" dirty="0" err="1">
                <a:solidFill>
                  <a:schemeClr val="dk1"/>
                </a:solidFill>
              </a:rPr>
              <a:t>navn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fra</a:t>
            </a:r>
            <a:r>
              <a:rPr lang="en-US" sz="1600" dirty="0">
                <a:solidFill>
                  <a:schemeClr val="dk1"/>
                </a:solidFill>
              </a:rPr>
              <a:t>:</a:t>
            </a:r>
            <a:endParaRPr sz="3000" dirty="0">
              <a:solidFill>
                <a:schemeClr val="dk1"/>
              </a:solidFill>
            </a:endParaRPr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 err="1">
                <a:solidFill>
                  <a:schemeClr val="dk1"/>
                </a:solidFill>
              </a:rPr>
              <a:t>Eget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nettverk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venner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naboer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kollegaer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familie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medlemmers</a:t>
            </a:r>
            <a:r>
              <a:rPr lang="en-US" sz="1600" dirty="0">
                <a:solidFill>
                  <a:schemeClr val="dk1"/>
                </a:solidFill>
              </a:rPr>
              <a:t> barn </a:t>
            </a:r>
            <a:r>
              <a:rPr lang="en-US" sz="1600" dirty="0" err="1">
                <a:solidFill>
                  <a:schemeClr val="dk1"/>
                </a:solidFill>
              </a:rPr>
              <a:t>ogd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eres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nettverk</a:t>
            </a:r>
            <a:r>
              <a:rPr lang="en-US" sz="1600" dirty="0">
                <a:solidFill>
                  <a:schemeClr val="dk1"/>
                </a:solidFill>
              </a:rPr>
              <a:t>,  </a:t>
            </a:r>
            <a:r>
              <a:rPr lang="en-US" sz="1600" dirty="0" err="1">
                <a:solidFill>
                  <a:schemeClr val="dk1"/>
                </a:solidFill>
              </a:rPr>
              <a:t>etc</a:t>
            </a:r>
            <a:endParaRPr sz="1600" dirty="0">
              <a:solidFill>
                <a:schemeClr val="dk1"/>
              </a:solidFill>
            </a:endParaRPr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 err="1">
                <a:solidFill>
                  <a:schemeClr val="dk1"/>
                </a:solidFill>
              </a:rPr>
              <a:t>Tidligere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eller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nåværende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medlemmer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fra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f.eks</a:t>
            </a:r>
            <a:r>
              <a:rPr lang="en-US" sz="1600" dirty="0">
                <a:solidFill>
                  <a:schemeClr val="dk1"/>
                </a:solidFill>
              </a:rPr>
              <a:t> Round table, Lady circle, Inner wheel, Lions, </a:t>
            </a:r>
            <a:r>
              <a:rPr lang="en-US" sz="1600" dirty="0" err="1">
                <a:solidFill>
                  <a:schemeClr val="dk1"/>
                </a:solidFill>
              </a:rPr>
              <a:t>loger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og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andre</a:t>
            </a:r>
            <a:endParaRPr sz="3000" dirty="0">
              <a:solidFill>
                <a:schemeClr val="dk1"/>
              </a:solidFill>
            </a:endParaRPr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 err="1">
                <a:solidFill>
                  <a:schemeClr val="dk1"/>
                </a:solidFill>
              </a:rPr>
              <a:t>Ryla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deltagere</a:t>
            </a:r>
            <a:r>
              <a:rPr lang="en-US" sz="1600" dirty="0">
                <a:solidFill>
                  <a:schemeClr val="dk1"/>
                </a:solidFill>
              </a:rPr>
              <a:t>, Group study exchange (GSE)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Tips: Denne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navnelisten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informasjon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generelt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medlemsutviklingen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klubben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bør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være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minst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4-5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møter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gjennom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året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Dette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oppdateres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medlemkapskomitèen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96" name="Google Shape;196;g23c6ffe0a65_0_205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197" name="Google Shape;197;g23c6ffe0a65_0_20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98" name="Google Shape;198;g23c6ffe0a65_0_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200" y="2563832"/>
            <a:ext cx="6050400" cy="235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c6ffe0a65_0_215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Invitere og presentere</a:t>
            </a:r>
            <a:endParaRPr b="0"/>
          </a:p>
        </p:txBody>
      </p:sp>
      <p:sp>
        <p:nvSpPr>
          <p:cNvPr id="204" name="Google Shape;204;g23c6ffe0a65_0_215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651695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en-US" sz="1400" dirty="0" err="1">
                <a:solidFill>
                  <a:schemeClr val="dk1"/>
                </a:solidFill>
              </a:rPr>
              <a:t>Godkjente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potensielle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inviteres</a:t>
            </a:r>
            <a:r>
              <a:rPr lang="en-US" sz="1400" dirty="0">
                <a:solidFill>
                  <a:schemeClr val="dk1"/>
                </a:solidFill>
              </a:rPr>
              <a:t> inn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observatører</a:t>
            </a:r>
            <a:r>
              <a:rPr lang="en-US" sz="1400" dirty="0">
                <a:solidFill>
                  <a:schemeClr val="dk1"/>
                </a:solidFill>
              </a:rPr>
              <a:t> der </a:t>
            </a:r>
            <a:r>
              <a:rPr lang="en-US" sz="1400" dirty="0" err="1">
                <a:solidFill>
                  <a:schemeClr val="dk1"/>
                </a:solidFill>
              </a:rPr>
              <a:t>fadder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presenterer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vedkommende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Observatører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skal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inviteres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hvert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møte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et </a:t>
            </a:r>
            <a:r>
              <a:rPr lang="en-US" sz="1400" dirty="0" err="1">
                <a:solidFill>
                  <a:schemeClr val="dk1"/>
                </a:solidFill>
              </a:rPr>
              <a:t>ordinært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En </a:t>
            </a:r>
            <a:r>
              <a:rPr lang="en-US" sz="1400" dirty="0" err="1">
                <a:solidFill>
                  <a:schemeClr val="dk1"/>
                </a:solidFill>
              </a:rPr>
              <a:t>eller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flere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inviteres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eget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informasjonsmøte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forkant</a:t>
            </a:r>
            <a:r>
              <a:rPr lang="en-US" sz="1400" dirty="0">
                <a:solidFill>
                  <a:schemeClr val="dk1"/>
                </a:solidFill>
              </a:rPr>
              <a:t> av et </a:t>
            </a:r>
            <a:r>
              <a:rPr lang="en-US" sz="1400" dirty="0" err="1">
                <a:solidFill>
                  <a:schemeClr val="dk1"/>
                </a:solidFill>
              </a:rPr>
              <a:t>Rotarymøte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eller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eget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møte</a:t>
            </a:r>
            <a:r>
              <a:rPr lang="en-US" sz="1400" dirty="0">
                <a:solidFill>
                  <a:schemeClr val="dk1"/>
                </a:solidFill>
              </a:rPr>
              <a:t> med </a:t>
            </a:r>
            <a:r>
              <a:rPr lang="en-US" sz="1400" dirty="0" err="1">
                <a:solidFill>
                  <a:schemeClr val="dk1"/>
                </a:solidFill>
              </a:rPr>
              <a:t>informasjon</a:t>
            </a:r>
            <a:r>
              <a:rPr lang="en-US" sz="1400" dirty="0">
                <a:solidFill>
                  <a:schemeClr val="dk1"/>
                </a:solidFill>
              </a:rPr>
              <a:t> om Rotary, </a:t>
            </a:r>
            <a:r>
              <a:rPr lang="en-US" sz="1400" dirty="0" err="1">
                <a:solidFill>
                  <a:schemeClr val="dk1"/>
                </a:solidFill>
              </a:rPr>
              <a:t>klubben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prosjekter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chemeClr val="dk1"/>
                </a:solidFill>
              </a:rPr>
            </a:br>
            <a:r>
              <a:rPr lang="en-US" sz="1400" dirty="0">
                <a:solidFill>
                  <a:schemeClr val="dk1"/>
                </a:solidFill>
              </a:rPr>
              <a:t>Rotary international, Rotary foundation, </a:t>
            </a:r>
            <a:r>
              <a:rPr lang="en-US" sz="1400" dirty="0" err="1">
                <a:solidFill>
                  <a:schemeClr val="dk1"/>
                </a:solidFill>
              </a:rPr>
              <a:t>fordeler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forventninger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4 </a:t>
            </a:r>
            <a:r>
              <a:rPr lang="en-US" sz="1400" dirty="0" err="1">
                <a:solidFill>
                  <a:schemeClr val="dk1"/>
                </a:solidFill>
              </a:rPr>
              <a:t>spørsmålsprøven</a:t>
            </a:r>
            <a:r>
              <a:rPr lang="en-US" sz="1400" dirty="0">
                <a:solidFill>
                  <a:schemeClr val="dk1"/>
                </a:solidFill>
              </a:rPr>
              <a:t>, Bruk </a:t>
            </a:r>
            <a:r>
              <a:rPr lang="en-US" sz="1400" dirty="0" err="1">
                <a:solidFill>
                  <a:schemeClr val="dk1"/>
                </a:solidFill>
              </a:rPr>
              <a:t>også</a:t>
            </a:r>
            <a:r>
              <a:rPr lang="en-US" sz="1400" dirty="0">
                <a:solidFill>
                  <a:schemeClr val="dk1"/>
                </a:solidFill>
              </a:rPr>
              <a:t> “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gode</a:t>
            </a:r>
            <a:r>
              <a:rPr lang="en-US" sz="1400" u="sng" dirty="0">
                <a:solidFill>
                  <a:schemeClr val="hlink"/>
                </a:solidFill>
              </a:rPr>
              <a:t> 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grunner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til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 å 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være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medlem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1400" u="sng" dirty="0" err="1">
                <a:solidFill>
                  <a:schemeClr val="hlink"/>
                </a:solidFill>
                <a:hlinkClick r:id="rId3"/>
              </a:rPr>
              <a:t>i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 Rotary”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Dette </a:t>
            </a:r>
            <a:r>
              <a:rPr lang="en-US" sz="1400" dirty="0" err="1">
                <a:solidFill>
                  <a:schemeClr val="dk1"/>
                </a:solidFill>
              </a:rPr>
              <a:t>personlige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besøket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bør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inkludere</a:t>
            </a:r>
            <a:r>
              <a:rPr lang="en-US" sz="1400" dirty="0">
                <a:solidFill>
                  <a:schemeClr val="dk1"/>
                </a:solidFill>
              </a:rPr>
              <a:t> den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foreslo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medlemmet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et </a:t>
            </a:r>
            <a:r>
              <a:rPr lang="en-US" sz="1400" dirty="0" err="1">
                <a:solidFill>
                  <a:schemeClr val="dk1"/>
                </a:solidFill>
              </a:rPr>
              <a:t>medlem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fra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Medlemskapskomitèen</a:t>
            </a:r>
            <a:r>
              <a:rPr lang="en-US" sz="1400" dirty="0">
                <a:solidFill>
                  <a:schemeClr val="dk1"/>
                </a:solidFill>
              </a:rPr>
              <a:t>. Det </a:t>
            </a:r>
            <a:r>
              <a:rPr lang="en-US" sz="1400" dirty="0" err="1">
                <a:solidFill>
                  <a:schemeClr val="dk1"/>
                </a:solidFill>
              </a:rPr>
              <a:t>medfører</a:t>
            </a:r>
            <a:r>
              <a:rPr lang="en-US" sz="1400" dirty="0">
                <a:solidFill>
                  <a:schemeClr val="dk1"/>
                </a:solidFill>
              </a:rPr>
              <a:t> at det «nye </a:t>
            </a:r>
            <a:r>
              <a:rPr lang="en-US" sz="1400" dirty="0" err="1">
                <a:solidFill>
                  <a:schemeClr val="dk1"/>
                </a:solidFill>
              </a:rPr>
              <a:t>medlemmet</a:t>
            </a:r>
            <a:r>
              <a:rPr lang="en-US" sz="1400" dirty="0">
                <a:solidFill>
                  <a:schemeClr val="dk1"/>
                </a:solidFill>
              </a:rPr>
              <a:t>» </a:t>
            </a:r>
            <a:r>
              <a:rPr lang="en-US" sz="1400" dirty="0" err="1">
                <a:solidFill>
                  <a:schemeClr val="dk1"/>
                </a:solidFill>
              </a:rPr>
              <a:t>får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flere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kontaktpunkter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klubben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Rotarystoffet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blir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presentert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fra</a:t>
            </a:r>
            <a:r>
              <a:rPr lang="en-US" sz="1400" dirty="0">
                <a:solidFill>
                  <a:schemeClr val="dk1"/>
                </a:solidFill>
              </a:rPr>
              <a:t> «</a:t>
            </a:r>
            <a:r>
              <a:rPr lang="en-US" sz="1400" dirty="0" err="1">
                <a:solidFill>
                  <a:schemeClr val="dk1"/>
                </a:solidFill>
              </a:rPr>
              <a:t>selgeren</a:t>
            </a:r>
            <a:r>
              <a:rPr lang="en-US" sz="1400" dirty="0">
                <a:solidFill>
                  <a:schemeClr val="dk1"/>
                </a:solidFill>
              </a:rPr>
              <a:t>» </a:t>
            </a:r>
            <a:r>
              <a:rPr lang="en-US" sz="1400" dirty="0" err="1">
                <a:solidFill>
                  <a:schemeClr val="dk1"/>
                </a:solidFill>
              </a:rPr>
              <a:t>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medlemskapskomiteen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Under </a:t>
            </a:r>
            <a:r>
              <a:rPr lang="en-US" sz="1400" dirty="0" err="1">
                <a:solidFill>
                  <a:schemeClr val="dk1"/>
                </a:solidFill>
              </a:rPr>
              <a:t>opptak</a:t>
            </a:r>
            <a:r>
              <a:rPr lang="en-US" sz="1400" dirty="0">
                <a:solidFill>
                  <a:schemeClr val="dk1"/>
                </a:solidFill>
              </a:rPr>
              <a:t> av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:</a:t>
            </a:r>
            <a:endParaRPr sz="1400" dirty="0">
              <a:solidFill>
                <a:schemeClr val="dk1"/>
              </a:solidFill>
            </a:endParaRPr>
          </a:p>
          <a:p>
            <a:pPr marL="685800" lvl="1" indent="-25876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Her lager </a:t>
            </a:r>
            <a:r>
              <a:rPr lang="en-US" sz="1400" dirty="0" err="1">
                <a:solidFill>
                  <a:schemeClr val="dk1"/>
                </a:solidFill>
              </a:rPr>
              <a:t>klubben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litt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ekstra</a:t>
            </a:r>
            <a:r>
              <a:rPr lang="en-US" sz="1400" dirty="0">
                <a:solidFill>
                  <a:schemeClr val="dk1"/>
                </a:solidFill>
              </a:rPr>
              <a:t> for alle med </a:t>
            </a:r>
            <a:r>
              <a:rPr lang="en-US" sz="1400" dirty="0" err="1">
                <a:solidFill>
                  <a:schemeClr val="dk1"/>
                </a:solidFill>
              </a:rPr>
              <a:t>litt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bevertning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eller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annet</a:t>
            </a:r>
            <a:r>
              <a:rPr lang="en-US" sz="1400" dirty="0">
                <a:solidFill>
                  <a:schemeClr val="dk1"/>
                </a:solidFill>
              </a:rPr>
              <a:t> for å </a:t>
            </a:r>
            <a:r>
              <a:rPr lang="en-US" sz="1400" dirty="0" err="1">
                <a:solidFill>
                  <a:schemeClr val="dk1"/>
                </a:solidFill>
              </a:rPr>
              <a:t>inkludere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endParaRPr sz="1400" dirty="0">
              <a:solidFill>
                <a:schemeClr val="dk1"/>
              </a:solidFill>
            </a:endParaRPr>
          </a:p>
          <a:p>
            <a:pPr marL="685800" lvl="1" indent="-25876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 err="1">
                <a:solidFill>
                  <a:schemeClr val="dk1"/>
                </a:solidFill>
              </a:rPr>
              <a:t>Introduser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på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inkluderende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måte</a:t>
            </a:r>
            <a:r>
              <a:rPr lang="en-US" sz="1400" dirty="0">
                <a:solidFill>
                  <a:schemeClr val="dk1"/>
                </a:solidFill>
              </a:rPr>
              <a:t>. Gi nye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mulighet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å </a:t>
            </a:r>
            <a:r>
              <a:rPr lang="en-US" sz="1400" dirty="0" err="1">
                <a:solidFill>
                  <a:schemeClr val="dk1"/>
                </a:solidFill>
              </a:rPr>
              <a:t>presentere</a:t>
            </a:r>
            <a:r>
              <a:rPr lang="en-US" sz="1400" dirty="0">
                <a:solidFill>
                  <a:schemeClr val="dk1"/>
                </a:solidFill>
              </a:rPr>
              <a:t> seg </a:t>
            </a:r>
            <a:r>
              <a:rPr lang="en-US" sz="1400" dirty="0" err="1">
                <a:solidFill>
                  <a:schemeClr val="dk1"/>
                </a:solidFill>
              </a:rPr>
              <a:t>selv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noen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minutter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se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at </a:t>
            </a:r>
            <a:r>
              <a:rPr lang="en-US" sz="1400" dirty="0" err="1">
                <a:solidFill>
                  <a:schemeClr val="dk1"/>
                </a:solidFill>
              </a:rPr>
              <a:t>klubbens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personlig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presenterer</a:t>
            </a:r>
            <a:r>
              <a:rPr lang="en-US" sz="1400" dirty="0">
                <a:solidFill>
                  <a:schemeClr val="dk1"/>
                </a:solidFill>
              </a:rPr>
              <a:t> seg </a:t>
            </a:r>
            <a:r>
              <a:rPr lang="en-US" sz="1400" dirty="0" err="1">
                <a:solidFill>
                  <a:schemeClr val="dk1"/>
                </a:solidFill>
              </a:rPr>
              <a:t>selv</a:t>
            </a:r>
            <a:r>
              <a:rPr lang="en-US" sz="1400" dirty="0">
                <a:solidFill>
                  <a:schemeClr val="dk1"/>
                </a:solidFill>
              </a:rPr>
              <a:t> for det </a:t>
            </a:r>
            <a:r>
              <a:rPr lang="en-US" sz="1400" dirty="0" err="1">
                <a:solidFill>
                  <a:schemeClr val="dk1"/>
                </a:solidFill>
              </a:rPr>
              <a:t>enkelte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medlem</a:t>
            </a:r>
            <a:endParaRPr sz="1400" dirty="0">
              <a:solidFill>
                <a:schemeClr val="dk1"/>
              </a:solidFill>
            </a:endParaRPr>
          </a:p>
          <a:p>
            <a:pPr marL="6858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205" name="Google Shape;205;g23c6ffe0a65_0_215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206" name="Google Shape;206;g23c6ffe0a65_0_21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07" name="Google Shape;207;g23c6ffe0a65_0_215" descr="Et bilde som inneholder gulv, innendørs, område, møbler&#10;&#10;Automatisk generert beskrivelse"/>
          <p:cNvPicPr preferRelativeResize="0"/>
          <p:nvPr/>
        </p:nvPicPr>
        <p:blipFill rotWithShape="1">
          <a:blip r:embed="rId4">
            <a:alphaModFix/>
          </a:blip>
          <a:srcRect t="33492"/>
          <a:stretch/>
        </p:blipFill>
        <p:spPr>
          <a:xfrm>
            <a:off x="7098875" y="2043876"/>
            <a:ext cx="3988345" cy="397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c6ffe0a65_0_224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Informere og introdusere</a:t>
            </a:r>
            <a:endParaRPr/>
          </a:p>
        </p:txBody>
      </p:sp>
      <p:sp>
        <p:nvSpPr>
          <p:cNvPr id="213" name="Google Shape;213;g23c6ffe0a65_0_224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Informer nye medlemmer om klubben og RI og rett oppmerksomheten på følgende områder: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Rotarys retningslinjer og «service above self»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Muligheter for samfunnsprosjekter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Rotarys historie og hva Rotary har gjennomført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Presenter Rotary for tenkbare medlemmer: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Klubben og dens serviceprosjekt med aktiviteter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Rotary international og Rotary Foundation</a:t>
            </a:r>
            <a:endParaRPr sz="140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Fordeler og forventninger som 4 spørsmålsprøven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Hvordan vil vår klubb presentere Rotary for tenkbare medlemmer?</a:t>
            </a:r>
            <a:endParaRPr sz="1400">
              <a:solidFill>
                <a:schemeClr val="dk1"/>
              </a:solidFill>
            </a:endParaRPr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i="1" u="sng">
                <a:solidFill>
                  <a:schemeClr val="hlink"/>
                </a:solidFill>
                <a:hlinkClick r:id="rId3"/>
              </a:rPr>
              <a:t>Se eget PDF vedlegg fra en klubb som eksempel</a:t>
            </a:r>
            <a:endParaRPr sz="1400" i="1">
              <a:solidFill>
                <a:schemeClr val="dk1"/>
              </a:solidFill>
            </a:endParaRPr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i="1">
                <a:solidFill>
                  <a:schemeClr val="dk1"/>
                </a:solidFill>
              </a:rPr>
              <a:t>Bruk </a:t>
            </a:r>
            <a:r>
              <a:rPr lang="en-US" sz="1400" i="1" u="sng">
                <a:solidFill>
                  <a:schemeClr val="hlink"/>
                </a:solidFill>
                <a:hlinkClick r:id="rId4"/>
              </a:rPr>
              <a:t>brandcenter </a:t>
            </a:r>
            <a:r>
              <a:rPr lang="en-US" sz="1400" i="1">
                <a:solidFill>
                  <a:schemeClr val="dk1"/>
                </a:solidFill>
              </a:rPr>
              <a:t>og lag egen klubbrosjyre som “selger” og presenterer klubben</a:t>
            </a:r>
            <a:endParaRPr sz="1400" i="1">
              <a:solidFill>
                <a:schemeClr val="dk1"/>
              </a:solidFill>
            </a:endParaRPr>
          </a:p>
          <a:p>
            <a:pPr marL="685800" lvl="1" indent="-254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214" name="Google Shape;214;g23c6ffe0a65_0_224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215" name="Google Shape;215;g23c6ffe0a65_0_22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16" name="Google Shape;216;g23c6ffe0a65_0_224" descr="Et bilde som inneholder tekst, appelsin, skilt&#10;&#10;Automatisk generer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331725" y="1985700"/>
            <a:ext cx="4147500" cy="31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c6ffe0a65_0_235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Engasjere</a:t>
            </a:r>
            <a:endParaRPr b="0"/>
          </a:p>
        </p:txBody>
      </p:sp>
      <p:sp>
        <p:nvSpPr>
          <p:cNvPr id="222" name="Google Shape;222;g23c6ffe0a65_0_235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Engasjere nye medlemmer i klubbkomitéer, aktiviteter, innsamlinger, evt. styremøter, klubbmøter og sosiale sammenkomster så raskt som mulig.</a:t>
            </a:r>
            <a:endParaRPr sz="2800">
              <a:solidFill>
                <a:schemeClr val="dk1"/>
              </a:solidFill>
            </a:endParaRPr>
          </a:p>
          <a:p>
            <a:pPr marL="685800" lvl="1" indent="-203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Det anbefales å utpeke en fadder for det nye medlemmet som får i oppgave å holde tett kontakt med den nye rotarianeren inntil vedkommende er godt integrert i klubben.</a:t>
            </a:r>
            <a:endParaRPr sz="2800">
              <a:solidFill>
                <a:schemeClr val="dk1"/>
              </a:solidFill>
            </a:endParaRPr>
          </a:p>
          <a:p>
            <a:pPr marL="685800" lvl="1" indent="-203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</a:rPr>
              <a:t>Vår klubb prioriterer å engasjere alle klubbens medlemmer gjennom konkrete aktiviteter som vist under: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223" name="Google Shape;223;g23c6ffe0a65_0_235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224" name="Google Shape;224;g23c6ffe0a65_0_23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25" name="Google Shape;225;g23c6ffe0a65_0_235" descr="Et bilde som inneholder person, innendørs, folk, bord&#10;&#10;Automatisk generert beskrivel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7186" y="1825625"/>
            <a:ext cx="5333658" cy="323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c6ffe0a65_0_250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Utvikle</a:t>
            </a:r>
            <a:endParaRPr b="0"/>
          </a:p>
        </p:txBody>
      </p:sp>
      <p:sp>
        <p:nvSpPr>
          <p:cNvPr id="231" name="Google Shape;231;g23c6ffe0a65_0_250"/>
          <p:cNvSpPr txBox="1">
            <a:spLocks noGrp="1"/>
          </p:cNvSpPr>
          <p:nvPr>
            <p:ph type="body" idx="1"/>
          </p:nvPr>
        </p:nvSpPr>
        <p:spPr>
          <a:xfrm>
            <a:off x="381000" y="2436800"/>
            <a:ext cx="5455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 err="1">
                <a:solidFill>
                  <a:schemeClr val="dk1"/>
                </a:solidFill>
              </a:rPr>
              <a:t>Utvikle</a:t>
            </a:r>
            <a:r>
              <a:rPr lang="en-US" sz="1400" dirty="0">
                <a:solidFill>
                  <a:schemeClr val="dk1"/>
                </a:solidFill>
              </a:rPr>
              <a:t> alle </a:t>
            </a:r>
            <a:r>
              <a:rPr lang="en-US" sz="1400" dirty="0" err="1">
                <a:solidFill>
                  <a:schemeClr val="dk1"/>
                </a:solidFill>
              </a:rPr>
              <a:t>klubbens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sånn</a:t>
            </a:r>
            <a:r>
              <a:rPr lang="en-US" sz="1400" dirty="0">
                <a:solidFill>
                  <a:schemeClr val="dk1"/>
                </a:solidFill>
              </a:rPr>
              <a:t> at de </a:t>
            </a:r>
            <a:r>
              <a:rPr lang="en-US" sz="1400" dirty="0" err="1">
                <a:solidFill>
                  <a:schemeClr val="dk1"/>
                </a:solidFill>
              </a:rPr>
              <a:t>har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tilstrekkelige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kunnskaper</a:t>
            </a:r>
            <a:r>
              <a:rPr lang="en-US" sz="1400" dirty="0">
                <a:solidFill>
                  <a:schemeClr val="dk1"/>
                </a:solidFill>
              </a:rPr>
              <a:t> for å ta </a:t>
            </a:r>
            <a:r>
              <a:rPr lang="en-US" sz="1400" dirty="0" err="1">
                <a:solidFill>
                  <a:schemeClr val="dk1"/>
                </a:solidFill>
              </a:rPr>
              <a:t>initiativ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bli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aktive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Klubben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bør</a:t>
            </a:r>
            <a:r>
              <a:rPr lang="en-US" sz="1400" dirty="0">
                <a:solidFill>
                  <a:schemeClr val="dk1"/>
                </a:solidFill>
              </a:rPr>
              <a:t>  </a:t>
            </a:r>
            <a:r>
              <a:rPr lang="en-US" sz="1400" dirty="0" err="1">
                <a:solidFill>
                  <a:schemeClr val="dk1"/>
                </a:solidFill>
              </a:rPr>
              <a:t>sette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opp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en</a:t>
            </a:r>
            <a:r>
              <a:rPr lang="en-US" sz="1400" dirty="0">
                <a:solidFill>
                  <a:schemeClr val="dk1"/>
                </a:solidFill>
              </a:rPr>
              <a:t> plan for </a:t>
            </a:r>
            <a:r>
              <a:rPr lang="en-US" sz="1400" dirty="0" err="1">
                <a:solidFill>
                  <a:schemeClr val="dk1"/>
                </a:solidFill>
              </a:rPr>
              <a:t>løpende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utviking</a:t>
            </a:r>
            <a:r>
              <a:rPr lang="en-US" sz="1400" dirty="0">
                <a:solidFill>
                  <a:schemeClr val="dk1"/>
                </a:solidFill>
              </a:rPr>
              <a:t>/</a:t>
            </a:r>
            <a:r>
              <a:rPr lang="en-US" sz="1400" dirty="0" err="1">
                <a:solidFill>
                  <a:schemeClr val="dk1"/>
                </a:solidFill>
              </a:rPr>
              <a:t>informasjon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sånn</a:t>
            </a:r>
            <a:r>
              <a:rPr lang="en-US" sz="1400" dirty="0">
                <a:solidFill>
                  <a:schemeClr val="dk1"/>
                </a:solidFill>
              </a:rPr>
              <a:t> at </a:t>
            </a:r>
            <a:r>
              <a:rPr lang="en-US" sz="1400" dirty="0" err="1">
                <a:solidFill>
                  <a:schemeClr val="dk1"/>
                </a:solidFill>
              </a:rPr>
              <a:t>medlemmene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får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aktuell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informasjon</a:t>
            </a:r>
            <a:r>
              <a:rPr lang="en-US" sz="1400" dirty="0">
                <a:solidFill>
                  <a:schemeClr val="dk1"/>
                </a:solidFill>
              </a:rPr>
              <a:t> om </a:t>
            </a:r>
            <a:r>
              <a:rPr lang="en-US" sz="1400" dirty="0" err="1">
                <a:solidFill>
                  <a:schemeClr val="dk1"/>
                </a:solidFill>
              </a:rPr>
              <a:t>klubbprogram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prosjekt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initiativ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 err="1">
                <a:solidFill>
                  <a:schemeClr val="dk1"/>
                </a:solidFill>
              </a:rPr>
              <a:t>Klubbene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skal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også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nyheter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fra</a:t>
            </a:r>
            <a:r>
              <a:rPr lang="en-US" sz="1400" dirty="0">
                <a:solidFill>
                  <a:schemeClr val="dk1"/>
                </a:solidFill>
              </a:rPr>
              <a:t> RI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RF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alle </a:t>
            </a:r>
            <a:r>
              <a:rPr lang="en-US" sz="1400" dirty="0" err="1">
                <a:solidFill>
                  <a:schemeClr val="dk1"/>
                </a:solidFill>
              </a:rPr>
              <a:t>medlemmene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dirty="0" err="1">
                <a:solidFill>
                  <a:schemeClr val="dk1"/>
                </a:solidFill>
              </a:rPr>
              <a:t>Klubben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også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lage</a:t>
            </a:r>
            <a:r>
              <a:rPr lang="en-US" sz="1400" dirty="0">
                <a:solidFill>
                  <a:schemeClr val="dk1"/>
                </a:solidFill>
              </a:rPr>
              <a:t> et </a:t>
            </a:r>
            <a:r>
              <a:rPr lang="en-US" sz="1400" dirty="0" err="1">
                <a:solidFill>
                  <a:schemeClr val="dk1"/>
                </a:solidFill>
              </a:rPr>
              <a:t>eget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utviklingsprogram</a:t>
            </a:r>
            <a:r>
              <a:rPr lang="en-US" sz="1400" dirty="0">
                <a:solidFill>
                  <a:schemeClr val="dk1"/>
                </a:solidFill>
              </a:rPr>
              <a:t> for </a:t>
            </a:r>
            <a:r>
              <a:rPr lang="en-US" sz="1400" dirty="0" err="1">
                <a:solidFill>
                  <a:schemeClr val="dk1"/>
                </a:solidFill>
              </a:rPr>
              <a:t>medlemmene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omhandler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 err="1">
                <a:solidFill>
                  <a:schemeClr val="dk1"/>
                </a:solidFill>
              </a:rPr>
              <a:t>Bruke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malen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fra</a:t>
            </a:r>
            <a:r>
              <a:rPr lang="en-US" sz="1400" dirty="0">
                <a:solidFill>
                  <a:schemeClr val="dk1"/>
                </a:solidFill>
              </a:rPr>
              <a:t> RLI (rotary leadership institute international) program for </a:t>
            </a:r>
            <a:r>
              <a:rPr lang="en-US" sz="1400" dirty="0" err="1">
                <a:solidFill>
                  <a:schemeClr val="dk1"/>
                </a:solidFill>
              </a:rPr>
              <a:t>skolering</a:t>
            </a:r>
            <a:r>
              <a:rPr lang="en-US" sz="1400" dirty="0">
                <a:solidFill>
                  <a:schemeClr val="dk1"/>
                </a:solidFill>
              </a:rPr>
              <a:t> av </a:t>
            </a:r>
            <a:r>
              <a:rPr lang="en-US" sz="1400" dirty="0" err="1">
                <a:solidFill>
                  <a:schemeClr val="dk1"/>
                </a:solidFill>
              </a:rPr>
              <a:t>egne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>
                <a:solidFill>
                  <a:schemeClr val="dk1"/>
                </a:solidFill>
              </a:rPr>
              <a:t>Lage </a:t>
            </a:r>
            <a:r>
              <a:rPr lang="en-US" sz="1400" dirty="0" err="1">
                <a:solidFill>
                  <a:schemeClr val="dk1"/>
                </a:solidFill>
              </a:rPr>
              <a:t>innhold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på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møter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også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inkluderer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hva</a:t>
            </a:r>
            <a:r>
              <a:rPr lang="en-US" sz="1400" dirty="0">
                <a:solidFill>
                  <a:schemeClr val="dk1"/>
                </a:solidFill>
              </a:rPr>
              <a:t> Rotary </a:t>
            </a:r>
            <a:r>
              <a:rPr lang="en-US" sz="1400" dirty="0" err="1">
                <a:solidFill>
                  <a:schemeClr val="dk1"/>
                </a:solidFill>
              </a:rPr>
              <a:t>står</a:t>
            </a:r>
            <a:r>
              <a:rPr lang="en-US" sz="1400" dirty="0">
                <a:solidFill>
                  <a:schemeClr val="dk1"/>
                </a:solidFill>
              </a:rPr>
              <a:t> for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hvem</a:t>
            </a:r>
            <a:r>
              <a:rPr lang="en-US" sz="1400" dirty="0">
                <a:solidFill>
                  <a:schemeClr val="dk1"/>
                </a:solidFill>
              </a:rPr>
              <a:t> vi er.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dirty="0" err="1">
                <a:solidFill>
                  <a:schemeClr val="dk1"/>
                </a:solidFill>
              </a:rPr>
              <a:t>Bruke</a:t>
            </a:r>
            <a:r>
              <a:rPr lang="en-US" sz="1400" dirty="0">
                <a:solidFill>
                  <a:schemeClr val="dk1"/>
                </a:solidFill>
              </a:rPr>
              <a:t> 4 - 7- 5- </a:t>
            </a:r>
            <a:r>
              <a:rPr lang="en-US" sz="1400" dirty="0" err="1">
                <a:solidFill>
                  <a:schemeClr val="dk1"/>
                </a:solidFill>
              </a:rPr>
              <a:t>som</a:t>
            </a:r>
            <a:r>
              <a:rPr lang="en-US" sz="1400" dirty="0">
                <a:solidFill>
                  <a:schemeClr val="dk1"/>
                </a:solidFill>
              </a:rPr>
              <a:t> rammer for </a:t>
            </a:r>
            <a:r>
              <a:rPr lang="en-US" sz="1400" dirty="0" err="1">
                <a:solidFill>
                  <a:schemeClr val="dk1"/>
                </a:solidFill>
              </a:rPr>
              <a:t>opplæringen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til</a:t>
            </a:r>
            <a:r>
              <a:rPr lang="en-US" sz="1400" dirty="0">
                <a:solidFill>
                  <a:schemeClr val="dk1"/>
                </a:solidFill>
              </a:rPr>
              <a:t> nye </a:t>
            </a:r>
            <a:r>
              <a:rPr lang="en-US" sz="1400" dirty="0" err="1">
                <a:solidFill>
                  <a:schemeClr val="dk1"/>
                </a:solidFill>
              </a:rPr>
              <a:t>og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eksisterende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medlemmer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232" name="Google Shape;232;g23c6ffe0a65_0_250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/>
              <a:t>Fra ord til handling!</a:t>
            </a:r>
            <a:endParaRPr/>
          </a:p>
        </p:txBody>
      </p:sp>
      <p:sp>
        <p:nvSpPr>
          <p:cNvPr id="233" name="Google Shape;233;g23c6ffe0a65_0_25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34" name="Google Shape;234;g23c6ffe0a65_0_250" descr="Et bilde som inneholder tekst, appelsin, skilt&#10;&#10;Automatisk generert beskrivels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31725" y="1985700"/>
            <a:ext cx="4147500" cy="31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g23c6ffe0a65_0_250" descr="Et bilde som inneholder leke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825625"/>
            <a:ext cx="5328979" cy="341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14089</TotalTime>
  <Words>919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PowerPoint-presentasjon</vt:lpstr>
      <vt:lpstr>Medlemutvikling - intro</vt:lpstr>
      <vt:lpstr>PowerPoint-presentasjon</vt:lpstr>
      <vt:lpstr>Hvilken profil har vi og ønsker vi på medlemmene i vår klubb? </vt:lpstr>
      <vt:lpstr>Identifisere</vt:lpstr>
      <vt:lpstr>Invitere og presentere</vt:lpstr>
      <vt:lpstr>Informere og introdusere</vt:lpstr>
      <vt:lpstr>Engasjere</vt:lpstr>
      <vt:lpstr>Utvikle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FK B</dc:creator>
  <cp:lastModifiedBy>Gunhild Aalstad</cp:lastModifiedBy>
  <cp:revision>2</cp:revision>
  <dcterms:created xsi:type="dcterms:W3CDTF">2019-11-18T03:22:22Z</dcterms:created>
  <dcterms:modified xsi:type="dcterms:W3CDTF">2023-05-24T14:02:58Z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