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</p:sldMasterIdLst>
  <p:notesMasterIdLst>
    <p:notesMasterId r:id="rId45"/>
  </p:notesMasterIdLst>
  <p:sldIdLst>
    <p:sldId id="256" r:id="rId4"/>
    <p:sldId id="361" r:id="rId5"/>
    <p:sldId id="267" r:id="rId6"/>
    <p:sldId id="342" r:id="rId7"/>
    <p:sldId id="366" r:id="rId8"/>
    <p:sldId id="362" r:id="rId9"/>
    <p:sldId id="257" r:id="rId10"/>
    <p:sldId id="353" r:id="rId11"/>
    <p:sldId id="356" r:id="rId12"/>
    <p:sldId id="360" r:id="rId13"/>
    <p:sldId id="359" r:id="rId14"/>
    <p:sldId id="379" r:id="rId15"/>
    <p:sldId id="380" r:id="rId16"/>
    <p:sldId id="274" r:id="rId17"/>
    <p:sldId id="268" r:id="rId18"/>
    <p:sldId id="340" r:id="rId19"/>
    <p:sldId id="339" r:id="rId20"/>
    <p:sldId id="355" r:id="rId21"/>
    <p:sldId id="352" r:id="rId22"/>
    <p:sldId id="347" r:id="rId23"/>
    <p:sldId id="369" r:id="rId24"/>
    <p:sldId id="370" r:id="rId25"/>
    <p:sldId id="371" r:id="rId26"/>
    <p:sldId id="372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373" r:id="rId36"/>
    <p:sldId id="374" r:id="rId37"/>
    <p:sldId id="375" r:id="rId38"/>
    <p:sldId id="376" r:id="rId39"/>
    <p:sldId id="377" r:id="rId40"/>
    <p:sldId id="378" r:id="rId41"/>
    <p:sldId id="349" r:id="rId42"/>
    <p:sldId id="258" r:id="rId43"/>
    <p:sldId id="271" r:id="rId4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jørn Aas" initials="BA" lastIdx="3" clrIdx="0">
    <p:extLst>
      <p:ext uri="{19B8F6BF-5375-455C-9EA6-DF929625EA0E}">
        <p15:presenceInfo xmlns:p15="http://schemas.microsoft.com/office/powerpoint/2012/main" userId="Bjørn Aas" providerId="None"/>
      </p:ext>
    </p:extLst>
  </p:cmAuthor>
  <p:cmAuthor id="2" name="Laila Hurlen" initials="LH" lastIdx="4" clrIdx="1">
    <p:extLst>
      <p:ext uri="{19B8F6BF-5375-455C-9EA6-DF929625EA0E}">
        <p15:presenceInfo xmlns:p15="http://schemas.microsoft.com/office/powerpoint/2012/main" userId="S::Laila.Hurlen@sbm.no::09d1ac96-8c97-48a7-8e70-f539f0c236a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9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commentAuthors" Target="comment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B89EB-7C95-4930-A15E-345288B40FAA}" type="datetimeFigureOut">
              <a:rPr lang="nb-NO" smtClean="0"/>
              <a:t>14.04.2024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1A435-5B98-401A-8A42-74773C932EB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2296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F90A65-D640-47B0-A961-6ED251056470}" type="slidenum">
              <a:rPr kumimoji="0" lang="en-US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14543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3c6ffe0a65_0_2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23c6ffe0a65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3c6ffe0a65_0_2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23c6ffe0a65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3c8ceab74a_0_210:notes"/>
          <p:cNvSpPr txBox="1">
            <a:spLocks noGrp="1"/>
          </p:cNvSpPr>
          <p:nvPr>
            <p:ph type="body" idx="1"/>
          </p:nvPr>
        </p:nvSpPr>
        <p:spPr>
          <a:xfrm>
            <a:off x="681195" y="4784828"/>
            <a:ext cx="5449500" cy="391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23c8ceab74a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e210eb8409_0_0:notes"/>
          <p:cNvSpPr txBox="1">
            <a:spLocks noGrp="1"/>
          </p:cNvSpPr>
          <p:nvPr>
            <p:ph type="body" idx="1"/>
          </p:nvPr>
        </p:nvSpPr>
        <p:spPr>
          <a:xfrm>
            <a:off x="681195" y="4784828"/>
            <a:ext cx="5449500" cy="3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g1e210eb84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e210eb8409_0_174:notes"/>
          <p:cNvSpPr txBox="1">
            <a:spLocks noGrp="1"/>
          </p:cNvSpPr>
          <p:nvPr>
            <p:ph type="body" idx="1"/>
          </p:nvPr>
        </p:nvSpPr>
        <p:spPr>
          <a:xfrm>
            <a:off x="681195" y="4784828"/>
            <a:ext cx="5449500" cy="3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g1e210eb8409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3c8ceab74a_0_24:notes"/>
          <p:cNvSpPr txBox="1">
            <a:spLocks noGrp="1"/>
          </p:cNvSpPr>
          <p:nvPr>
            <p:ph type="body" idx="1"/>
          </p:nvPr>
        </p:nvSpPr>
        <p:spPr>
          <a:xfrm>
            <a:off x="681195" y="4784828"/>
            <a:ext cx="5449500" cy="391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23c8ceab74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3c8ceab74a_0_186:notes"/>
          <p:cNvSpPr txBox="1">
            <a:spLocks noGrp="1"/>
          </p:cNvSpPr>
          <p:nvPr>
            <p:ph type="body" idx="1"/>
          </p:nvPr>
        </p:nvSpPr>
        <p:spPr>
          <a:xfrm>
            <a:off x="681195" y="4784828"/>
            <a:ext cx="5449500" cy="391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23c8ceab74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3c8ceab74a_0_202:notes"/>
          <p:cNvSpPr txBox="1">
            <a:spLocks noGrp="1"/>
          </p:cNvSpPr>
          <p:nvPr>
            <p:ph type="body" idx="1"/>
          </p:nvPr>
        </p:nvSpPr>
        <p:spPr>
          <a:xfrm>
            <a:off x="681195" y="4784828"/>
            <a:ext cx="5449500" cy="391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23c8ceab74a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3c6ffe0a65_0_1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23c6ffe0a65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3c6ffe0a65_0_1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23c6ffe0a65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3c6ffe0a65_0_2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23c6ffe0a65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3c6ffe0a65_0_2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>
                <a:latin typeface="Arial"/>
                <a:ea typeface="Arial"/>
                <a:cs typeface="Arial"/>
                <a:sym typeface="Arial"/>
              </a:rPr>
              <a:t>Før potensielle medlemmer er godkjent i klubben kan man invitere dem til møter som gjest. Skal dette være med ref diskusjon i Ålesund,. </a:t>
            </a:r>
            <a:endParaRPr/>
          </a:p>
        </p:txBody>
      </p:sp>
      <p:sp>
        <p:nvSpPr>
          <p:cNvPr id="201" name="Google Shape;201;g23c6ffe0a65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3c6ffe0a65_0_2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23c6ffe0a65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3c6ffe0a65_0_2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23c6ffe0a65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542D26-AF42-4683-AB2B-F79BEA2351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03FC0E9-7327-4666-9734-40425AA22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2AD240E-6546-457C-B7D5-A58EBEB87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C33DC-B142-4C68-BDE8-654FAC640CA9}" type="datetime1">
              <a:rPr lang="nb-NO" smtClean="0"/>
              <a:t>14.04.2024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379DF61-C357-4380-A17F-AA44C0E88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9D82DE2-926C-4737-8965-B1C2B0555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BAF-AE8A-47EC-BFDE-772439578B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1687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E84215-6860-4049-B9B4-762CB9EC5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DEAB7DA-613D-4172-ACAB-000B53C89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4507B1A-879F-41DE-88F7-D9A82690E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AE514-83C3-4E9A-B67C-A8F33F24DAF4}" type="datetime1">
              <a:rPr lang="nb-NO" smtClean="0"/>
              <a:t>14.04.2024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DF574FD-D2AE-40FD-B848-FF7FF231F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77F67A7-E5AE-4002-B91C-EAA7B63EB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BAF-AE8A-47EC-BFDE-772439578B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9200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D4E10D68-AE37-47AF-A8E4-FF5769C05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EE4F88C-4C26-4BF4-B1EE-0D8414CF8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3CEE7DF-757A-4DFA-BF2C-A97FB27B2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ECDC9-855B-44C2-8178-40B3F6E5FA25}" type="datetime1">
              <a:rPr lang="nb-NO" smtClean="0"/>
              <a:t>14.04.2024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6324751-1135-4529-9F39-2B0EB96CF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E5DA6A5-0FC3-4868-9027-92108913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BAF-AE8A-47EC-BFDE-772439578B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4296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223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8"/>
          <p:cNvSpPr/>
          <p:nvPr/>
        </p:nvSpPr>
        <p:spPr>
          <a:xfrm rot="10800000" flipH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48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8"/>
          <p:cNvSpPr txBox="1">
            <a:spLocks noGrp="1"/>
          </p:cNvSpPr>
          <p:nvPr>
            <p:ph type="body" idx="1"/>
          </p:nvPr>
        </p:nvSpPr>
        <p:spPr>
          <a:xfrm>
            <a:off x="380999" y="2436811"/>
            <a:ext cx="11506199" cy="383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400"/>
              <a:buChar char="•"/>
              <a:defRPr sz="2400">
                <a:solidFill>
                  <a:srgbClr val="333333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000"/>
              <a:buChar char="•"/>
              <a:defRPr sz="2000">
                <a:solidFill>
                  <a:srgbClr val="333333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  <a:defRPr sz="1800">
                <a:solidFill>
                  <a:srgbClr val="333333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Char char="•"/>
              <a:defRPr sz="1600">
                <a:solidFill>
                  <a:srgbClr val="333333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Char char="•"/>
              <a:defRPr sz="1600"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48"/>
          <p:cNvSpPr txBox="1">
            <a:spLocks noGrp="1"/>
          </p:cNvSpPr>
          <p:nvPr>
            <p:ph type="subTitle" idx="2"/>
          </p:nvPr>
        </p:nvSpPr>
        <p:spPr>
          <a:xfrm>
            <a:off x="380999" y="1796132"/>
            <a:ext cx="11506199" cy="615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400"/>
              <a:buNone/>
              <a:defRPr sz="2400" b="1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4" name="Google Shape;74;p48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4184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6"/>
          <p:cNvSpPr txBox="1">
            <a:spLocks noGrp="1"/>
          </p:cNvSpPr>
          <p:nvPr>
            <p:ph type="body" idx="1"/>
          </p:nvPr>
        </p:nvSpPr>
        <p:spPr>
          <a:xfrm>
            <a:off x="6350000" y="2141538"/>
            <a:ext cx="5537200" cy="314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46"/>
          <p:cNvSpPr txBox="1">
            <a:spLocks noGrp="1"/>
          </p:cNvSpPr>
          <p:nvPr>
            <p:ph type="body" idx="2"/>
          </p:nvPr>
        </p:nvSpPr>
        <p:spPr>
          <a:xfrm>
            <a:off x="558800" y="2141538"/>
            <a:ext cx="4978400" cy="1135062"/>
          </a:xfrm>
          <a:prstGeom prst="rect">
            <a:avLst/>
          </a:prstGeom>
          <a:noFill/>
          <a:ln w="25400" cap="flat" cmpd="sng">
            <a:solidFill>
              <a:srgbClr val="EFF4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6"/>
          <p:cNvSpPr txBox="1">
            <a:spLocks noGrp="1"/>
          </p:cNvSpPr>
          <p:nvPr>
            <p:ph type="subTitle" idx="3"/>
          </p:nvPr>
        </p:nvSpPr>
        <p:spPr>
          <a:xfrm>
            <a:off x="554567" y="3383632"/>
            <a:ext cx="4986867" cy="197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46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148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/>
        </p:nvSpPr>
        <p:spPr>
          <a:xfrm>
            <a:off x="0" y="0"/>
            <a:ext cx="12192000" cy="15399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8141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101600" y="3429000"/>
            <a:ext cx="123952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11200" y="4611744"/>
            <a:ext cx="85344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138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101600" y="3429000"/>
            <a:ext cx="123952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11200" y="4611744"/>
            <a:ext cx="85344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119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101600" y="3429000"/>
            <a:ext cx="123952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11200" y="4611744"/>
            <a:ext cx="85344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701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101600" y="3429000"/>
            <a:ext cx="123952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11200" y="4611744"/>
            <a:ext cx="85344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81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3373EE-25DA-46E6-900F-B9835E97F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9772861-CA1A-41FB-8B4F-08FE4B317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FF2CF8-5D28-4BFC-8599-8C639B6DF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7C4FF-28DB-4725-A1AE-0E140652DEF9}" type="datetime1">
              <a:rPr lang="nb-NO" smtClean="0"/>
              <a:t>14.04.2024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8ADFC4-02DB-4017-BBEE-BAFE50E29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9D4C12-C87D-45E6-A212-9103D1B80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BAF-AE8A-47EC-BFDE-772439578B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7506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101600" y="3429000"/>
            <a:ext cx="123952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11200" y="4611744"/>
            <a:ext cx="85344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464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814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2817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8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7218" y="608014"/>
            <a:ext cx="11813116" cy="106838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175685" y="1752601"/>
            <a:ext cx="5810249" cy="43354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89134" y="1752601"/>
            <a:ext cx="5812367" cy="43354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94800" y="6340475"/>
            <a:ext cx="2753784" cy="19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altLang="nb-NO"/>
              <a:t>D 2290- PETS 2018</a:t>
            </a:r>
            <a:endParaRPr lang="en-GB" alt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080501" y="6550026"/>
            <a:ext cx="2868084" cy="161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nb-NO"/>
              <a:t>Page </a:t>
            </a:r>
            <a:fld id="{B56C501E-9E2A-4152-A0C2-73E481D4D635}" type="slidenum">
              <a:rPr lang="en-GB" altLang="nb-NO"/>
              <a:pPr>
                <a:defRPr/>
              </a:pPr>
              <a:t>‹#›</a:t>
            </a:fld>
            <a:endParaRPr lang="en-GB" altLang="nb-N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241300" y="6367464"/>
            <a:ext cx="7181851" cy="161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nb-NO"/>
              <a:t>PDG Laila Lerum </a:t>
            </a:r>
          </a:p>
        </p:txBody>
      </p:sp>
    </p:spTree>
    <p:extLst>
      <p:ext uri="{BB962C8B-B14F-4D97-AF65-F5344CB8AC3E}">
        <p14:creationId xmlns:p14="http://schemas.microsoft.com/office/powerpoint/2010/main" val="1052470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203200" y="2667000"/>
            <a:ext cx="12700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2667000"/>
            <a:ext cx="117856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387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203200" y="2667000"/>
            <a:ext cx="12700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2667000"/>
            <a:ext cx="117856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21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203200" y="2667000"/>
            <a:ext cx="12700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2667000"/>
            <a:ext cx="117856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636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203200" y="2667000"/>
            <a:ext cx="12700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2667000"/>
            <a:ext cx="117856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6538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203200" y="2667000"/>
            <a:ext cx="12700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2667000"/>
            <a:ext cx="117856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412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3A5C65-EDC0-4AA9-AF8A-EAAF062F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09273C9-1FB4-4C49-AAD6-1180D48C1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12DB305-0287-4BED-8F32-979C4F572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0A0C-D2EB-4012-A926-480539BB5974}" type="datetime1">
              <a:rPr lang="nb-NO" smtClean="0"/>
              <a:t>14.04.2024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D465402-660F-4FFC-8F07-E258162C3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A8FE313-7E81-44A6-A7C6-990D98CC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BAF-AE8A-47EC-BFDE-772439578B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24062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2667000"/>
            <a:ext cx="117856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7330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2292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228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9482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727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3D5DF1-53CD-4B86-80F7-E76FDC1DF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519D846-D975-47CB-8395-A7921F311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A0322BD-FD18-49B4-B173-D4966D256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5E06A86-C602-4E04-87AE-24C94B68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2E978-DDDB-4FD7-A02E-2F7B1B50B232}" type="datetime1">
              <a:rPr lang="nb-NO" smtClean="0"/>
              <a:t>14.04.2024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42011A0-435F-4F9C-9989-93449F178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053F572-B808-46DB-8CBD-B36427CFD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BAF-AE8A-47EC-BFDE-772439578B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834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27540F9-C99D-4EAB-BCE7-42C59800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0550ED3-43C1-4EB0-83C7-7CAE7E08C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731C145-14EB-45AF-817A-DFB8BBC1B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E000773-0676-471F-A9FB-278F73F3D0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B6A606C-F734-45C6-81BF-1A667F1C9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AABCBCE-C5E5-41E0-8245-80D4F483C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6B23-9E8E-4C64-89E5-F6DF49341DD7}" type="datetime1">
              <a:rPr lang="nb-NO" smtClean="0"/>
              <a:t>14.04.2024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DF83616-4634-4F5A-928A-6768BD57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0CF2087-0AC5-4746-9B93-41AD46BFA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BAF-AE8A-47EC-BFDE-772439578B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319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1CF44C-9113-4ACC-B5D5-282B1EEC3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752D54D-1E12-4690-B4AA-998C1E83E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859E-87F4-4B5E-98FB-3781434376F1}" type="datetime1">
              <a:rPr lang="nb-NO" smtClean="0"/>
              <a:t>14.04.2024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EBE8145-EC4E-4097-A5D9-96C5561A4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030B354-1959-42E9-8147-FF016684A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BAF-AE8A-47EC-BFDE-772439578B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8798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7DCA48-09F1-449E-AD3A-5E66DDD8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A796-7B8E-47F9-B381-C9843CBD0788}" type="datetime1">
              <a:rPr lang="nb-NO" smtClean="0"/>
              <a:t>14.04.2024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3D13EAF-DF10-49FD-8E86-810FE30A0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4D4FCB7-E0B4-4560-97BF-4D43C4E9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BAF-AE8A-47EC-BFDE-772439578B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0205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CCE478-1FAF-420E-99D9-1020D06AC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F4F1769-FD8E-4356-9818-2229C8FFD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CEACAAC-6E78-47E2-AC42-13B9EBF19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B789126-1361-4258-876C-AA81D4F42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B10DC-AFB2-4EDB-8899-F30750B5DEF2}" type="datetime1">
              <a:rPr lang="nb-NO" smtClean="0"/>
              <a:t>14.04.2024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4EBB9FE-9136-427E-BD4B-69F52C56F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14B116D-86C6-4EB1-AD20-F672E4D16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BAF-AE8A-47EC-BFDE-772439578B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4584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3BC7A6-41C4-4E99-9773-0358254C2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A131EFC-D3D1-4517-B90F-ACC1927656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730CAD9-EE25-49D0-8D3A-9B3922D10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563BB33-2B3F-4712-B54A-53DBCA9E5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7525-1AD7-4E0F-BC6C-DADAFF7D80EA}" type="datetime1">
              <a:rPr lang="nb-NO" smtClean="0"/>
              <a:t>14.04.2024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E57E776-B8D7-4017-8938-C72C03FA4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397EABC-6BED-4200-9E39-547373376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BAF-AE8A-47EC-BFDE-772439578B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2426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2C5C306-D2AC-457A-A7AD-29BF2C2DB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F66CF2B-2C7D-49DD-AABB-89B395108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AF3D9A9-B575-4767-A4A8-370B486F5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1B3DC-142B-433C-9233-AABA5B82BBF7}" type="datetime1">
              <a:rPr lang="nb-NO" smtClean="0"/>
              <a:t>14.04.2024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5DB4C95-F408-4AAC-A372-D9C36E281F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A08BBD4-B133-428A-931A-DBDA4B41E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5CBAF-AE8A-47EC-BFDE-772439578B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913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1" r:id="rId12"/>
    <p:sldLayoutId id="2147483682" r:id="rId13"/>
    <p:sldLayoutId id="2147483683" r:id="rId14"/>
    <p:sldLayoutId id="2147483684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027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8" y="6165850"/>
            <a:ext cx="162136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1524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48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50400" y="6477001"/>
            <a:ext cx="20320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r">
              <a:defRPr/>
            </a:pPr>
            <a:r>
              <a:rPr lang="en-US" altLang="nb-NO" sz="900">
                <a:solidFill>
                  <a:srgbClr val="BCBDC0"/>
                </a:solidFill>
                <a:latin typeface="Arial Narrow" panose="020B0606020202030204" pitchFamily="34" charset="0"/>
              </a:rPr>
              <a:t>TITLE |  </a:t>
            </a:r>
            <a:fld id="{B8CE0289-DC03-4459-95B3-1B8D48A24481}" type="slidenum">
              <a:rPr lang="en-US" altLang="nb-NO" sz="90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r>
              <a:rPr lang="en-US" altLang="nb-NO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nb-NO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299200"/>
            <a:ext cx="119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53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hf sldNum="0"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2305.rotary.no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2305.rotary.no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2305.rotary.no/no/gode-grunner-for-medlemsskap#.ZE-TThXP25c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.docs.live.net/d27253f740f78238/Dokumenter/Rotary/DMCC/Verkt%C3%B8ykasse%202023/VInger%20Rotary_medlemsrekruttering%20(2)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hyperlink" Target="https://brandcenter.rotary.org/en-us/template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tary.org/en/our-programs/youth-program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my.rotary.org/en/learning-reference/learn-topic/start-club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2305.rotary.no/no/klubbundersokelse-helsesjekk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5100D45-A125-44FC-884A-41967D40FB3A}"/>
              </a:ext>
            </a:extLst>
          </p:cNvPr>
          <p:cNvSpPr/>
          <p:nvPr/>
        </p:nvSpPr>
        <p:spPr>
          <a:xfrm>
            <a:off x="546351" y="433544"/>
            <a:ext cx="11139854" cy="15667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Medlemsutvikling</a:t>
            </a: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/</a:t>
            </a:r>
            <a:r>
              <a:rPr lang="en-US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rekruttering</a:t>
            </a:r>
            <a:b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D2305, 2023-2024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Styreseminar</a:t>
            </a:r>
            <a:r>
              <a:rPr lang="en-US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06.04.2024 Quality Hotel </a:t>
            </a:r>
            <a:r>
              <a:rPr lang="en-US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Ålesund</a:t>
            </a:r>
            <a:endParaRPr lang="en-US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3">
            <a:extLst>
              <a:ext uri="{FF2B5EF4-FFF2-40B4-BE49-F238E27FC236}">
                <a16:creationId xmlns:a16="http://schemas.microsoft.com/office/drawing/2014/main" id="{567C0436-1C0E-4D80-B263-DAE5CEFA3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07" y="2426818"/>
            <a:ext cx="3997637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e 4" descr="Et bilde som inneholder gulv, person, mann, bakke&#10;&#10;Automatisk generert beskrivelse">
            <a:extLst>
              <a:ext uri="{FF2B5EF4-FFF2-40B4-BE49-F238E27FC236}">
                <a16:creationId xmlns:a16="http://schemas.microsoft.com/office/drawing/2014/main" id="{4C1F85B2-AB7E-42E7-A1B2-7C492E863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611544"/>
            <a:ext cx="5455917" cy="3628184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EDC21258-BA37-BE29-6AB5-F154A6EA9CE9}"/>
              </a:ext>
            </a:extLst>
          </p:cNvPr>
          <p:cNvSpPr txBox="1"/>
          <p:nvPr/>
        </p:nvSpPr>
        <p:spPr>
          <a:xfrm>
            <a:off x="4871176" y="6357310"/>
            <a:ext cx="2919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/>
              <a:t>CREATE HOPE </a:t>
            </a:r>
            <a:r>
              <a:rPr lang="nb-NO" dirty="0"/>
              <a:t>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b="1" dirty="0"/>
              <a:t>WORLD</a:t>
            </a:r>
            <a:r>
              <a:rPr lang="nb-NO" dirty="0"/>
              <a:t> 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5EE5B09F-E788-EBD2-9015-60B4BF5D71CE}"/>
              </a:ext>
            </a:extLst>
          </p:cNvPr>
          <p:cNvSpPr txBox="1"/>
          <p:nvPr/>
        </p:nvSpPr>
        <p:spPr>
          <a:xfrm>
            <a:off x="8981216" y="6424455"/>
            <a:ext cx="313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hlinkClick r:id="rId4"/>
              </a:rPr>
              <a:t>Hjem | Distrikt 2305 (rotary.no)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52110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3E92C-50EF-407A-B5BD-5FA02E028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27735" cy="1325563"/>
          </a:xfrm>
        </p:spPr>
        <p:txBody>
          <a:bodyPr>
            <a:normAutofit/>
          </a:bodyPr>
          <a:lstStyle/>
          <a:p>
            <a:r>
              <a:rPr lang="nb-NO" dirty="0"/>
              <a:t>Hvorfor er </a:t>
            </a:r>
            <a:r>
              <a:rPr lang="nb-NO"/>
              <a:t>Hamar vest rotaryklubb </a:t>
            </a:r>
            <a:r>
              <a:rPr lang="nb-NO" dirty="0"/>
              <a:t>aktuell?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E112424-901E-7016-106C-B39869F2A6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1440034"/>
            <a:ext cx="4727870" cy="1988966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4AD459A-F059-8F50-CADD-D8C874B70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986" y="1335795"/>
            <a:ext cx="4803168" cy="552220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72E2B129-6991-AF96-10AD-F9590FECF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31956"/>
            <a:ext cx="4305360" cy="235956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73A2214-1663-D85C-DF28-22BCE2395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869" y="2759725"/>
            <a:ext cx="3537013" cy="40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80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3E92C-50EF-407A-B5BD-5FA02E028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27735" cy="1325563"/>
          </a:xfrm>
        </p:spPr>
        <p:txBody>
          <a:bodyPr>
            <a:normAutofit/>
          </a:bodyPr>
          <a:lstStyle/>
          <a:p>
            <a:r>
              <a:rPr lang="nb-NO" dirty="0"/>
              <a:t>Hvorfor er Stange rotaryklubb aktuell?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CDCD1D42-2CA4-5ACE-8524-ED9AA576CA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19087" y="1259842"/>
            <a:ext cx="4361588" cy="4351338"/>
          </a:xfr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2975CE8-4139-6D34-0B9A-8FAD0A597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9842"/>
            <a:ext cx="7019087" cy="548290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228BEE5-AFC2-8AD5-53AC-57693909E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906" y="5705475"/>
            <a:ext cx="198120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19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3E92C-50EF-407A-B5BD-5FA02E028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27735" cy="1325563"/>
          </a:xfrm>
        </p:spPr>
        <p:txBody>
          <a:bodyPr>
            <a:normAutofit/>
          </a:bodyPr>
          <a:lstStyle/>
          <a:p>
            <a:r>
              <a:rPr lang="nb-NO" dirty="0"/>
              <a:t>Hvorfor er Aalesund rotaryklubb aktuell?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C533A29-2ABF-0BF3-BEEF-745AFD923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399" y="1405586"/>
            <a:ext cx="7369177" cy="545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49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3E92C-50EF-407A-B5BD-5FA02E028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27735" cy="1325563"/>
          </a:xfrm>
        </p:spPr>
        <p:txBody>
          <a:bodyPr>
            <a:normAutofit/>
          </a:bodyPr>
          <a:lstStyle/>
          <a:p>
            <a:r>
              <a:rPr lang="nb-NO" dirty="0"/>
              <a:t>Hvorfor er Molde rotaryklubb aktuell?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240D765-2CFF-EBA6-E26E-50638A2E3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067" y="1526221"/>
            <a:ext cx="6468533" cy="533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30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3E92C-50EF-407A-B5BD-5FA02E028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27735" cy="1325563"/>
          </a:xfrm>
        </p:spPr>
        <p:txBody>
          <a:bodyPr>
            <a:normAutofit/>
          </a:bodyPr>
          <a:lstStyle/>
          <a:p>
            <a:r>
              <a:rPr lang="nb-NO" dirty="0"/>
              <a:t>Hvordan er </a:t>
            </a:r>
            <a:br>
              <a:rPr lang="nb-NO" dirty="0"/>
            </a:br>
            <a:r>
              <a:rPr lang="nb-NO" dirty="0"/>
              <a:t>din rotaryklubb attraktiv?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EA999DB-7350-4265-996B-5ABC6BB9B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439400" cy="4351338"/>
          </a:xfrm>
        </p:spPr>
        <p:txBody>
          <a:bodyPr/>
          <a:lstStyle/>
          <a:p>
            <a:pPr>
              <a:buFontTx/>
              <a:buChar char="-"/>
            </a:pPr>
            <a:endParaRPr lang="nb-NO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878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5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955315-0855-4194-8B36-8E36397D43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Rotary Koordinator  Bjørn Aas   sone 18</a:t>
            </a: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DAF657D5-FB79-44DF-A8F8-5E9FBE1AF7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b="1" dirty="0"/>
              <a:t>Medlemskaps og </a:t>
            </a:r>
            <a:r>
              <a:rPr lang="nb-NO" b="1" dirty="0" err="1"/>
              <a:t>medlemsskapsutvikling</a:t>
            </a:r>
            <a:endParaRPr lang="nb-NO" b="1" dirty="0"/>
          </a:p>
          <a:p>
            <a:r>
              <a:rPr lang="nb-NO" b="1" dirty="0"/>
              <a:t>Hvorfor medlemskap i Rotary</a:t>
            </a:r>
          </a:p>
          <a:p>
            <a:r>
              <a:rPr lang="nb-NO" b="1" dirty="0"/>
              <a:t>Hvorfor avslutter du medlemskapet</a:t>
            </a:r>
          </a:p>
        </p:txBody>
      </p:sp>
    </p:spTree>
    <p:extLst>
      <p:ext uri="{BB962C8B-B14F-4D97-AF65-F5344CB8AC3E}">
        <p14:creationId xmlns:p14="http://schemas.microsoft.com/office/powerpoint/2010/main" val="1478684223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tel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nb-NO" altLang="nb-NO" sz="3200" b="1" dirty="0">
                <a:latin typeface="Arial Narrow" panose="020B0606020202030204" pitchFamily="34" charset="0"/>
              </a:rPr>
              <a:t>Aldergruppe 50 – 59 år</a:t>
            </a:r>
          </a:p>
        </p:txBody>
      </p:sp>
      <p:sp>
        <p:nvSpPr>
          <p:cNvPr id="48131" name="Plassholder for innhold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nb-NO" sz="2000" b="1" dirty="0"/>
              <a:t>Vurderer medlemskap ?</a:t>
            </a:r>
          </a:p>
          <a:p>
            <a:r>
              <a:rPr lang="nb-NO" sz="1800" b="1" i="1" dirty="0"/>
              <a:t>Være sammen med andre i lokalsamfunnet</a:t>
            </a:r>
          </a:p>
          <a:p>
            <a:r>
              <a:rPr lang="nb-NO" sz="1800" b="1" i="1" dirty="0"/>
              <a:t>Dele erfaring med andre </a:t>
            </a:r>
          </a:p>
          <a:p>
            <a:r>
              <a:rPr lang="nb-NO" sz="1800" b="1" i="1" dirty="0"/>
              <a:t>Delta i nasjonale og internasjonale prosjekter</a:t>
            </a:r>
          </a:p>
          <a:p>
            <a:r>
              <a:rPr lang="nb-NO" sz="1800" dirty="0"/>
              <a:t>Tid til å bidra i klubben</a:t>
            </a:r>
          </a:p>
          <a:p>
            <a:r>
              <a:rPr lang="nb-NO" sz="1800" b="1" i="1" dirty="0"/>
              <a:t>Sosialt </a:t>
            </a:r>
          </a:p>
          <a:p>
            <a:r>
              <a:rPr lang="nb-NO" sz="1800" b="1" i="1" dirty="0"/>
              <a:t>Lære /lytte</a:t>
            </a:r>
          </a:p>
          <a:p>
            <a:endParaRPr lang="nb-NO" sz="1800" dirty="0"/>
          </a:p>
          <a:p>
            <a:r>
              <a:rPr lang="nb-NO" sz="2000" b="1" dirty="0"/>
              <a:t>Hvorfor forlater de oss ?</a:t>
            </a:r>
          </a:p>
          <a:p>
            <a:r>
              <a:rPr lang="nb-NO" sz="1800" dirty="0"/>
              <a:t>Arbeidspress</a:t>
            </a:r>
          </a:p>
          <a:p>
            <a:r>
              <a:rPr lang="nb-NO" sz="1800" dirty="0"/>
              <a:t>Klubben gir lite utfordringer</a:t>
            </a:r>
          </a:p>
          <a:p>
            <a:r>
              <a:rPr lang="nb-NO" sz="1800" dirty="0"/>
              <a:t>Lite fokus på endringer</a:t>
            </a:r>
          </a:p>
          <a:p>
            <a:r>
              <a:rPr lang="nb-NO" sz="1800" dirty="0"/>
              <a:t>Kun foredragsklubb . Ingen deltagelse i prosjekter</a:t>
            </a:r>
          </a:p>
          <a:p>
            <a:r>
              <a:rPr lang="nb-NO" sz="1800" dirty="0"/>
              <a:t>Plassert i komité uten å bli spurt om interessefelt</a:t>
            </a:r>
          </a:p>
          <a:p>
            <a:pPr marL="0" indent="0">
              <a:buNone/>
            </a:pPr>
            <a:endParaRPr lang="nb-NO" sz="1800" dirty="0"/>
          </a:p>
        </p:txBody>
      </p:sp>
      <p:sp>
        <p:nvSpPr>
          <p:cNvPr id="2" name="Tankeboble: sky 1">
            <a:extLst>
              <a:ext uri="{FF2B5EF4-FFF2-40B4-BE49-F238E27FC236}">
                <a16:creationId xmlns:a16="http://schemas.microsoft.com/office/drawing/2014/main" id="{28E21C9A-FAF1-2230-EF10-7D6BBF4870BE}"/>
              </a:ext>
            </a:extLst>
          </p:cNvPr>
          <p:cNvSpPr/>
          <p:nvPr/>
        </p:nvSpPr>
        <p:spPr>
          <a:xfrm>
            <a:off x="8048847" y="1424762"/>
            <a:ext cx="3094073" cy="1775637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Noen på vei inn i ny livsfase?</a:t>
            </a:r>
          </a:p>
        </p:txBody>
      </p:sp>
    </p:spTree>
    <p:extLst>
      <p:ext uri="{BB962C8B-B14F-4D97-AF65-F5344CB8AC3E}">
        <p14:creationId xmlns:p14="http://schemas.microsoft.com/office/powerpoint/2010/main" val="458177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91907E-90FB-40D5-AC8E-E779C72C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Aldergruppen </a:t>
            </a:r>
            <a:r>
              <a:rPr lang="nb-NO" b="1" i="1" dirty="0"/>
              <a:t>60</a:t>
            </a:r>
            <a:r>
              <a:rPr lang="nb-NO" dirty="0"/>
              <a:t> – 75 år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8309C9F-DA88-462B-A4F7-874E03428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Hvorfor denne gruppen blir værende </a:t>
            </a:r>
          </a:p>
          <a:p>
            <a:r>
              <a:rPr lang="nb-NO" dirty="0"/>
              <a:t>Et hyggelig avbrekk i hverdagen</a:t>
            </a:r>
          </a:p>
          <a:p>
            <a:r>
              <a:rPr lang="nb-NO" dirty="0"/>
              <a:t>God tid/sosiale</a:t>
            </a:r>
          </a:p>
          <a:p>
            <a:r>
              <a:rPr lang="nb-NO" dirty="0"/>
              <a:t>Glad i foredrag</a:t>
            </a:r>
          </a:p>
          <a:p>
            <a:r>
              <a:rPr lang="nb-NO" dirty="0"/>
              <a:t>Interessert i å bidra lokalt og internasjonalt</a:t>
            </a:r>
          </a:p>
          <a:p>
            <a:r>
              <a:rPr lang="nb-NO" dirty="0"/>
              <a:t>Har god kunnskap om Rotary</a:t>
            </a:r>
          </a:p>
          <a:p>
            <a:r>
              <a:rPr lang="nb-NO" dirty="0"/>
              <a:t>Kan være mentorer for yngre medlemmer</a:t>
            </a:r>
          </a:p>
          <a:p>
            <a:r>
              <a:rPr lang="nb-NO" dirty="0"/>
              <a:t>Vår største gruppe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39836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3E92C-50EF-407A-B5BD-5FA02E028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27735" cy="1325563"/>
          </a:xfrm>
        </p:spPr>
        <p:txBody>
          <a:bodyPr>
            <a:normAutofit/>
          </a:bodyPr>
          <a:lstStyle/>
          <a:p>
            <a:r>
              <a:rPr lang="nb-NO" dirty="0"/>
              <a:t>Hvem er målgruppen for din rotaryklubb?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EA999DB-7350-4265-996B-5ABC6BB9B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439400" cy="4351338"/>
          </a:xfrm>
        </p:spPr>
        <p:txBody>
          <a:bodyPr/>
          <a:lstStyle/>
          <a:p>
            <a:pPr>
              <a:buFontTx/>
              <a:buChar char="-"/>
            </a:pPr>
            <a:endParaRPr lang="nb-NO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912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3E92C-50EF-407A-B5BD-5FA02E028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27735" cy="1325563"/>
          </a:xfrm>
        </p:spPr>
        <p:txBody>
          <a:bodyPr>
            <a:normAutofit/>
          </a:bodyPr>
          <a:lstStyle/>
          <a:p>
            <a:r>
              <a:rPr lang="nb-NO" dirty="0"/>
              <a:t>Hvordan gjenspeiler din rotaryklubb lokalsamfunnet?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EA999DB-7350-4265-996B-5ABC6BB9B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439400" cy="4351338"/>
          </a:xfrm>
        </p:spPr>
        <p:txBody>
          <a:bodyPr/>
          <a:lstStyle/>
          <a:p>
            <a:pPr>
              <a:buFontTx/>
              <a:buChar char="-"/>
            </a:pPr>
            <a:endParaRPr lang="nb-NO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74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9DEC9DC2-FA12-4121-9799-BC1AEFA46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>
                <a:solidFill>
                  <a:schemeClr val="bg1"/>
                </a:solidFill>
              </a:rPr>
              <a:t>Medlemskapskomiteen i D2305</a:t>
            </a:r>
          </a:p>
        </p:txBody>
      </p:sp>
      <p:pic>
        <p:nvPicPr>
          <p:cNvPr id="10" name="Plassholder for innhold 5" descr="Et bilde som inneholder mann, person, gammel, eldre&#10;&#10;Automatisk generert beskrivelse">
            <a:extLst>
              <a:ext uri="{FF2B5EF4-FFF2-40B4-BE49-F238E27FC236}">
                <a16:creationId xmlns:a16="http://schemas.microsoft.com/office/drawing/2014/main" id="{CC427413-EA46-42E5-8C26-7D0BC42E7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777" y="1388303"/>
            <a:ext cx="1823813" cy="2737102"/>
          </a:xfrm>
          <a:prstGeom prst="rect">
            <a:avLst/>
          </a:prstGeom>
        </p:spPr>
      </p:pic>
      <p:pic>
        <p:nvPicPr>
          <p:cNvPr id="11" name="Bilde 10" descr="Et bilde som inneholder person, kvinne, klær, smilende&#10;&#10;Automatisk generert beskrivelse">
            <a:extLst>
              <a:ext uri="{FF2B5EF4-FFF2-40B4-BE49-F238E27FC236}">
                <a16:creationId xmlns:a16="http://schemas.microsoft.com/office/drawing/2014/main" id="{DCF0637B-92B0-48EE-B0B2-574E530EF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742" y="1434254"/>
            <a:ext cx="2237628" cy="279885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75CDD84-7043-49E4-A825-6A66FE91C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9" y="1514131"/>
            <a:ext cx="2734090" cy="273409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969BB9BD-6BDC-4D8A-A2D3-0A5209BE2216}"/>
              </a:ext>
            </a:extLst>
          </p:cNvPr>
          <p:cNvSpPr txBox="1"/>
          <p:nvPr/>
        </p:nvSpPr>
        <p:spPr>
          <a:xfrm>
            <a:off x="6662994" y="4861956"/>
            <a:ext cx="2589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Hedmark Vest, Syd og Øst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BEB846A9-0527-4B3C-8C04-890FD92EE5A9}"/>
              </a:ext>
            </a:extLst>
          </p:cNvPr>
          <p:cNvSpPr txBox="1"/>
          <p:nvPr/>
        </p:nvSpPr>
        <p:spPr>
          <a:xfrm>
            <a:off x="395924" y="4579649"/>
            <a:ext cx="2963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Hege Karete Hamre- Volda RK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Søre Sunnmøre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CC409F28-C841-4ECD-90CF-AF8F8E908C8D}"/>
              </a:ext>
            </a:extLst>
          </p:cNvPr>
          <p:cNvSpPr txBox="1"/>
          <p:nvPr/>
        </p:nvSpPr>
        <p:spPr>
          <a:xfrm>
            <a:off x="4914742" y="4494607"/>
            <a:ext cx="2782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Laila Hurlen – Spjelkavik RK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Nordre Sunnmøre, Romsdal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0097852E-D2C1-4FF7-904E-06F686FC31C9}"/>
              </a:ext>
            </a:extLst>
          </p:cNvPr>
          <p:cNvSpPr txBox="1"/>
          <p:nvPr/>
        </p:nvSpPr>
        <p:spPr>
          <a:xfrm>
            <a:off x="8505309" y="4515387"/>
            <a:ext cx="272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Ivar Fjærtoft - Hadeland RK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Oppland Øst og Vest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0134AFD-5433-D7B8-5240-8561DAB414A7}"/>
              </a:ext>
            </a:extLst>
          </p:cNvPr>
          <p:cNvSpPr txBox="1"/>
          <p:nvPr/>
        </p:nvSpPr>
        <p:spPr>
          <a:xfrm>
            <a:off x="8581388" y="5551700"/>
            <a:ext cx="25708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ivar.fjaertoft@hadeland-energi.net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3E0009D8-F40B-DF02-6FF0-0A43ACA5DDD9}"/>
              </a:ext>
            </a:extLst>
          </p:cNvPr>
          <p:cNvSpPr txBox="1"/>
          <p:nvPr/>
        </p:nvSpPr>
        <p:spPr>
          <a:xfrm>
            <a:off x="5257800" y="5529067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laila.hurlen@hotmail.com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82326579-C522-1589-A794-929CD99BDED2}"/>
              </a:ext>
            </a:extLst>
          </p:cNvPr>
          <p:cNvSpPr txBox="1"/>
          <p:nvPr/>
        </p:nvSpPr>
        <p:spPr>
          <a:xfrm>
            <a:off x="395924" y="547560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hkhamre69@gmail.com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558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3E92C-50EF-407A-B5BD-5FA02E028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Hvilke aktiviteter har din rotaryklubb for medlemsrekruttering?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1B53F79-0FCE-427C-AA53-4D775D198C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77540" cy="4667250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rgbClr val="00B050"/>
                </a:solidFill>
              </a:rPr>
              <a:t>Hva har dere lyktes med?</a:t>
            </a:r>
            <a:br>
              <a:rPr lang="nb-NO" dirty="0">
                <a:solidFill>
                  <a:srgbClr val="00B050"/>
                </a:solidFill>
              </a:rPr>
            </a:br>
            <a:r>
              <a:rPr lang="nb-NO" dirty="0">
                <a:solidFill>
                  <a:srgbClr val="00B050"/>
                </a:solidFill>
              </a:rPr>
              <a:t>	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EA999DB-7350-4265-996B-5ABC6BB9B8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b-NO" dirty="0">
                <a:solidFill>
                  <a:schemeClr val="accent2">
                    <a:lumMod val="75000"/>
                  </a:schemeClr>
                </a:solidFill>
              </a:rPr>
              <a:t>Hvorfor lyktes dere og hva bør dere gjøre mer av?</a:t>
            </a:r>
          </a:p>
        </p:txBody>
      </p:sp>
    </p:spTree>
    <p:extLst>
      <p:ext uri="{BB962C8B-B14F-4D97-AF65-F5344CB8AC3E}">
        <p14:creationId xmlns:p14="http://schemas.microsoft.com/office/powerpoint/2010/main" val="1116304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589820-4079-9599-2A7D-B59DAFF0A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44595F3-2155-8EE9-5F54-1B09B52D14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350FF2B-CCA5-558A-4C1F-88ED786D3BC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CACD4EF-6286-BFFB-ACC6-B2E1D30AD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25" y="0"/>
            <a:ext cx="12007750" cy="68580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D2CE0B58-8FD0-F553-955E-6F51E258A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533" y="79375"/>
            <a:ext cx="5072542" cy="362779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00E75C00-05AB-8AD0-8AF1-B605B1B46AEF}"/>
              </a:ext>
            </a:extLst>
          </p:cNvPr>
          <p:cNvSpPr txBox="1"/>
          <p:nvPr/>
        </p:nvSpPr>
        <p:spPr>
          <a:xfrm>
            <a:off x="8661905" y="191572"/>
            <a:ext cx="612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4"/>
              </a:rPr>
              <a:t>Hjem | Distrikt 2305 (rotary.no)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39366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7"/>
          <p:cNvSpPr/>
          <p:nvPr/>
        </p:nvSpPr>
        <p:spPr>
          <a:xfrm>
            <a:off x="0" y="3339029"/>
            <a:ext cx="12192000" cy="2176117"/>
          </a:xfrm>
          <a:prstGeom prst="rect">
            <a:avLst/>
          </a:prstGeom>
          <a:solidFill>
            <a:srgbClr val="02B3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highlight>
                <a:srgbClr val="01B4E7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503" y="359524"/>
            <a:ext cx="2609627" cy="2619982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7"/>
          <p:cNvSpPr txBox="1"/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DA1A5A"/>
                </a:solidFill>
                <a:latin typeface="Arial"/>
                <a:ea typeface="Arial"/>
                <a:cs typeface="Arial"/>
                <a:sym typeface="Arial"/>
              </a:rPr>
              <a:t>Title Page Option</a:t>
            </a:r>
            <a:endParaRPr sz="3600" b="1" i="0" u="none" strike="noStrike" cap="none">
              <a:solidFill>
                <a:srgbClr val="DA1A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7"/>
          <p:cNvSpPr txBox="1"/>
          <p:nvPr/>
        </p:nvSpPr>
        <p:spPr>
          <a:xfrm>
            <a:off x="0" y="3807029"/>
            <a:ext cx="12192000" cy="82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>
                <a:solidFill>
                  <a:schemeClr val="lt1"/>
                </a:solidFill>
              </a:rPr>
              <a:t>Fra ord til handling</a:t>
            </a:r>
            <a:endParaRPr/>
          </a:p>
        </p:txBody>
      </p:sp>
      <p:sp>
        <p:nvSpPr>
          <p:cNvPr id="164" name="Google Shape;164;p7"/>
          <p:cNvSpPr txBox="1"/>
          <p:nvPr/>
        </p:nvSpPr>
        <p:spPr>
          <a:xfrm>
            <a:off x="0" y="4588900"/>
            <a:ext cx="12192000" cy="46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dirty="0" err="1">
                <a:solidFill>
                  <a:schemeClr val="lt1"/>
                </a:solidFill>
              </a:rPr>
              <a:t>Medlemsutvikling</a:t>
            </a:r>
            <a:r>
              <a:rPr lang="en-US" sz="3200" b="1" dirty="0">
                <a:solidFill>
                  <a:schemeClr val="lt1"/>
                </a:solidFill>
              </a:rPr>
              <a:t> </a:t>
            </a:r>
            <a:r>
              <a:rPr lang="en-US" sz="3200" b="1" dirty="0" err="1">
                <a:solidFill>
                  <a:schemeClr val="lt1"/>
                </a:solidFill>
              </a:rPr>
              <a:t>i</a:t>
            </a:r>
            <a:r>
              <a:rPr lang="en-US" sz="3200" b="1" dirty="0">
                <a:solidFill>
                  <a:schemeClr val="lt1"/>
                </a:solidFill>
              </a:rPr>
              <a:t> </a:t>
            </a:r>
            <a:r>
              <a:rPr lang="en-US" sz="3200" b="1" dirty="0" err="1">
                <a:solidFill>
                  <a:schemeClr val="lt1"/>
                </a:solidFill>
              </a:rPr>
              <a:t>klubb</a:t>
            </a:r>
            <a:endParaRPr dirty="0"/>
          </a:p>
        </p:txBody>
      </p:sp>
      <p:pic>
        <p:nvPicPr>
          <p:cNvPr id="165" name="Google Shape;165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5049" y="4943025"/>
            <a:ext cx="4406025" cy="239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 err="1"/>
              <a:t>Medlemutvikling</a:t>
            </a:r>
            <a:r>
              <a:rPr lang="en-US" dirty="0"/>
              <a:t> - intro</a:t>
            </a:r>
            <a:endParaRPr dirty="0"/>
          </a:p>
        </p:txBody>
      </p:sp>
      <p:sp>
        <p:nvSpPr>
          <p:cNvPr id="171" name="Google Shape;171;p19"/>
          <p:cNvSpPr txBox="1">
            <a:spLocks noGrp="1"/>
          </p:cNvSpPr>
          <p:nvPr>
            <p:ph type="body" idx="1"/>
          </p:nvPr>
        </p:nvSpPr>
        <p:spPr>
          <a:xfrm>
            <a:off x="380999" y="2436800"/>
            <a:ext cx="11269134" cy="3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4066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Distriktets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medlemskapskomite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har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utarbeidet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noen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tiltak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til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hjelp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arbeidet</a:t>
            </a:r>
            <a:r>
              <a:rPr lang="en-US" sz="2800" dirty="0">
                <a:solidFill>
                  <a:schemeClr val="dk1"/>
                </a:solidFill>
              </a:rPr>
              <a:t> med å </a:t>
            </a:r>
            <a:r>
              <a:rPr lang="en-US" sz="2800" dirty="0" err="1">
                <a:solidFill>
                  <a:schemeClr val="dk1"/>
                </a:solidFill>
              </a:rPr>
              <a:t>rekruttere</a:t>
            </a:r>
            <a:r>
              <a:rPr lang="en-US" sz="2800" dirty="0">
                <a:solidFill>
                  <a:schemeClr val="dk1"/>
                </a:solidFill>
              </a:rPr>
              <a:t>- </a:t>
            </a:r>
            <a:r>
              <a:rPr lang="en-US" sz="2800" dirty="0" err="1">
                <a:solidFill>
                  <a:schemeClr val="dk1"/>
                </a:solidFill>
              </a:rPr>
              <a:t>og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beholde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medlemmer</a:t>
            </a:r>
            <a:r>
              <a:rPr lang="en-US" sz="2800" dirty="0">
                <a:solidFill>
                  <a:schemeClr val="dk1"/>
                </a:solidFill>
              </a:rPr>
              <a:t>.</a:t>
            </a:r>
            <a:br>
              <a:rPr lang="en-US" sz="2800" dirty="0">
                <a:solidFill>
                  <a:schemeClr val="dk1"/>
                </a:solidFill>
              </a:rPr>
            </a:br>
            <a:endParaRPr sz="2800" dirty="0">
              <a:solidFill>
                <a:schemeClr val="dk1"/>
              </a:solidFill>
            </a:endParaRPr>
          </a:p>
          <a:p>
            <a:pPr marL="228600" lvl="0" indent="-240665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-US" sz="2800" dirty="0">
                <a:solidFill>
                  <a:schemeClr val="dk1"/>
                </a:solidFill>
              </a:rPr>
              <a:t> Disse </a:t>
            </a:r>
            <a:r>
              <a:rPr lang="en-US" sz="2800" dirty="0" err="1">
                <a:solidFill>
                  <a:schemeClr val="dk1"/>
                </a:solidFill>
              </a:rPr>
              <a:t>tiltakene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anbefales</a:t>
            </a:r>
            <a:r>
              <a:rPr lang="en-US" sz="2800" dirty="0">
                <a:solidFill>
                  <a:schemeClr val="dk1"/>
                </a:solidFill>
              </a:rPr>
              <a:t>  </a:t>
            </a:r>
            <a:r>
              <a:rPr lang="en-US" sz="2800" dirty="0" err="1">
                <a:solidFill>
                  <a:schemeClr val="dk1"/>
                </a:solidFill>
              </a:rPr>
              <a:t>gjennomført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minst</a:t>
            </a:r>
            <a:r>
              <a:rPr lang="en-US" sz="2800" dirty="0">
                <a:solidFill>
                  <a:schemeClr val="dk1"/>
                </a:solidFill>
              </a:rPr>
              <a:t> 1 gang </a:t>
            </a:r>
            <a:r>
              <a:rPr lang="en-US" sz="2800" dirty="0" err="1">
                <a:solidFill>
                  <a:schemeClr val="dk1"/>
                </a:solidFill>
              </a:rPr>
              <a:t>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løpet</a:t>
            </a:r>
            <a:r>
              <a:rPr lang="en-US" sz="2800" dirty="0">
                <a:solidFill>
                  <a:schemeClr val="dk1"/>
                </a:solidFill>
              </a:rPr>
              <a:t> av </a:t>
            </a:r>
            <a:r>
              <a:rPr lang="en-US" sz="2800" dirty="0" err="1">
                <a:solidFill>
                  <a:schemeClr val="dk1"/>
                </a:solidFill>
              </a:rPr>
              <a:t>Rotaryåret</a:t>
            </a:r>
            <a:r>
              <a:rPr lang="en-US" sz="2800" dirty="0">
                <a:solidFill>
                  <a:schemeClr val="dk1"/>
                </a:solidFill>
              </a:rPr>
              <a:t>. </a:t>
            </a:r>
            <a:br>
              <a:rPr lang="en-US" sz="2800" dirty="0">
                <a:solidFill>
                  <a:schemeClr val="dk1"/>
                </a:solidFill>
              </a:rPr>
            </a:br>
            <a:endParaRPr sz="2800" dirty="0">
              <a:solidFill>
                <a:schemeClr val="dk1"/>
              </a:solidFill>
            </a:endParaRPr>
          </a:p>
          <a:p>
            <a:pPr marL="228600" lvl="0" indent="-240665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Rekkefølgen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på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tiltakene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bestemmer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klubben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selv</a:t>
            </a:r>
            <a:r>
              <a:rPr lang="en-US" sz="2800" dirty="0">
                <a:solidFill>
                  <a:schemeClr val="dk1"/>
                </a:solidFill>
              </a:rPr>
              <a:t>.</a:t>
            </a:r>
            <a:br>
              <a:rPr lang="en-US" sz="2800" dirty="0">
                <a:solidFill>
                  <a:schemeClr val="dk1"/>
                </a:solidFill>
              </a:rPr>
            </a:br>
            <a:endParaRPr sz="2800" dirty="0">
              <a:solidFill>
                <a:schemeClr val="dk1"/>
              </a:solidFill>
            </a:endParaRPr>
          </a:p>
          <a:p>
            <a:pPr marL="228600" lvl="0" indent="-240665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Målsetting</a:t>
            </a:r>
            <a:r>
              <a:rPr lang="en-US" sz="2800" dirty="0">
                <a:solidFill>
                  <a:schemeClr val="dk1"/>
                </a:solidFill>
              </a:rPr>
              <a:t> er </a:t>
            </a:r>
            <a:r>
              <a:rPr lang="en-US" sz="2800" dirty="0" err="1">
                <a:solidFill>
                  <a:schemeClr val="dk1"/>
                </a:solidFill>
              </a:rPr>
              <a:t>netto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vekst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antall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medlemmer</a:t>
            </a:r>
            <a:r>
              <a:rPr lang="en-US" sz="2800" dirty="0">
                <a:solidFill>
                  <a:schemeClr val="dk1"/>
                </a:solidFill>
              </a:rPr>
              <a:t>.</a:t>
            </a:r>
            <a:endParaRPr sz="2800" dirty="0">
              <a:solidFill>
                <a:schemeClr val="dk1"/>
              </a:solidFill>
            </a:endParaRPr>
          </a:p>
        </p:txBody>
      </p:sp>
      <p:sp>
        <p:nvSpPr>
          <p:cNvPr id="172" name="Google Shape;172;p19"/>
          <p:cNvSpPr txBox="1">
            <a:spLocks noGrp="1"/>
          </p:cNvSpPr>
          <p:nvPr>
            <p:ph type="subTitle" idx="2"/>
          </p:nvPr>
        </p:nvSpPr>
        <p:spPr>
          <a:xfrm>
            <a:off x="380999" y="1796132"/>
            <a:ext cx="11506199" cy="615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None/>
            </a:pPr>
            <a:r>
              <a:rPr lang="en-US" dirty="0"/>
              <a:t>Fra </a:t>
            </a:r>
            <a:r>
              <a:rPr lang="en-US" dirty="0" err="1"/>
              <a:t>ord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handling!</a:t>
            </a:r>
            <a:endParaRPr dirty="0"/>
          </a:p>
        </p:txBody>
      </p:sp>
      <p:sp>
        <p:nvSpPr>
          <p:cNvPr id="173" name="Google Shape;173;p19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3c6ffe0a65_0_174"/>
          <p:cNvSpPr txBox="1">
            <a:spLocks noGrp="1"/>
          </p:cNvSpPr>
          <p:nvPr>
            <p:ph type="body" idx="1"/>
          </p:nvPr>
        </p:nvSpPr>
        <p:spPr>
          <a:xfrm>
            <a:off x="6350000" y="2141538"/>
            <a:ext cx="5537100" cy="31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Klubbens strategi for medlemsutvikling</a:t>
            </a:r>
            <a:endParaRPr sz="2800"/>
          </a:p>
          <a:p>
            <a:pPr marL="228600" lvl="1" indent="-1698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200"/>
              <a:t>Identifisere</a:t>
            </a:r>
            <a:endParaRPr sz="2800"/>
          </a:p>
          <a:p>
            <a:pPr marL="228600" lvl="1" indent="-1698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200"/>
              <a:t>Invitere og presentere</a:t>
            </a:r>
            <a:endParaRPr sz="2800"/>
          </a:p>
          <a:p>
            <a:pPr marL="228600" lvl="1" indent="-1698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200"/>
              <a:t>Informere og introdusere</a:t>
            </a:r>
            <a:endParaRPr sz="2800"/>
          </a:p>
          <a:p>
            <a:pPr marL="228600" lvl="1" indent="-1698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200"/>
              <a:t>Engasjere</a:t>
            </a:r>
            <a:endParaRPr sz="2800"/>
          </a:p>
          <a:p>
            <a:pPr marL="228600" lvl="1" indent="-1698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200"/>
              <a:t>Utvikle</a:t>
            </a:r>
            <a:endParaRPr sz="2200"/>
          </a:p>
        </p:txBody>
      </p:sp>
      <p:sp>
        <p:nvSpPr>
          <p:cNvPr id="180" name="Google Shape;180;g23c6ffe0a65_0_174"/>
          <p:cNvSpPr txBox="1">
            <a:spLocks noGrp="1"/>
          </p:cNvSpPr>
          <p:nvPr>
            <p:ph type="body" idx="2"/>
          </p:nvPr>
        </p:nvSpPr>
        <p:spPr>
          <a:xfrm>
            <a:off x="558800" y="2141538"/>
            <a:ext cx="4978500" cy="1135200"/>
          </a:xfrm>
          <a:prstGeom prst="rect">
            <a:avLst/>
          </a:prstGeom>
          <a:noFill/>
          <a:ln w="25400" cap="flat" cmpd="sng">
            <a:solidFill>
              <a:srgbClr val="EFF4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r>
              <a:rPr lang="en-US" sz="2600">
                <a:solidFill>
                  <a:schemeClr val="dk1"/>
                </a:solidFill>
              </a:rPr>
              <a:t>Utkast til handlingsplan</a:t>
            </a:r>
            <a:br>
              <a:rPr lang="en-US" sz="2600">
                <a:solidFill>
                  <a:schemeClr val="dk1"/>
                </a:solidFill>
              </a:rPr>
            </a:br>
            <a:endParaRPr/>
          </a:p>
        </p:txBody>
      </p:sp>
      <p:sp>
        <p:nvSpPr>
          <p:cNvPr id="181" name="Google Shape;181;g23c6ffe0a65_0_174"/>
          <p:cNvSpPr txBox="1">
            <a:spLocks noGrp="1"/>
          </p:cNvSpPr>
          <p:nvPr>
            <p:ph type="subTitle" idx="3"/>
          </p:nvPr>
        </p:nvSpPr>
        <p:spPr>
          <a:xfrm>
            <a:off x="554567" y="3383632"/>
            <a:ext cx="5465100" cy="19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/>
              <a:t>Gjelder for XX klubb</a:t>
            </a:r>
            <a:endParaRPr/>
          </a:p>
        </p:txBody>
      </p:sp>
      <p:sp>
        <p:nvSpPr>
          <p:cNvPr id="182" name="Google Shape;182;g23c6ffe0a65_0_174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3c6ffe0a65_0_197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 err="1"/>
              <a:t>Hvilken</a:t>
            </a:r>
            <a:r>
              <a:rPr lang="en-US" dirty="0"/>
              <a:t> </a:t>
            </a:r>
            <a:r>
              <a:rPr lang="en-US" dirty="0" err="1"/>
              <a:t>profil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vi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ønsker</a:t>
            </a:r>
            <a:r>
              <a:rPr lang="en-US" dirty="0"/>
              <a:t> vi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medlemmene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vår</a:t>
            </a:r>
            <a:r>
              <a:rPr lang="en-US" dirty="0"/>
              <a:t> </a:t>
            </a:r>
            <a:r>
              <a:rPr lang="en-US" dirty="0" err="1"/>
              <a:t>klubb</a:t>
            </a:r>
            <a:r>
              <a:rPr lang="en-US" dirty="0"/>
              <a:t>? </a:t>
            </a:r>
            <a:endParaRPr dirty="0"/>
          </a:p>
        </p:txBody>
      </p:sp>
      <p:sp>
        <p:nvSpPr>
          <p:cNvPr id="188" name="Google Shape;188;g23c6ffe0a65_0_197"/>
          <p:cNvSpPr txBox="1">
            <a:spLocks noGrp="1"/>
          </p:cNvSpPr>
          <p:nvPr>
            <p:ph type="body" idx="1"/>
          </p:nvPr>
        </p:nvSpPr>
        <p:spPr>
          <a:xfrm>
            <a:off x="381000" y="1766656"/>
            <a:ext cx="10714200" cy="4507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 err="1">
                <a:solidFill>
                  <a:schemeClr val="dk1"/>
                </a:solidFill>
              </a:rPr>
              <a:t>Noen</a:t>
            </a:r>
            <a:r>
              <a:rPr lang="en-US" sz="1800" dirty="0">
                <a:solidFill>
                  <a:schemeClr val="dk1"/>
                </a:solidFill>
              </a:rPr>
              <a:t> tanker:</a:t>
            </a:r>
          </a:p>
          <a:p>
            <a:pPr marL="22860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endParaRPr lang="en-US" sz="1800" dirty="0">
              <a:solidFill>
                <a:schemeClr val="dk1"/>
              </a:solidFill>
            </a:endParaRPr>
          </a:p>
          <a:p>
            <a:pPr marL="22860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Hvilken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aldersammensetning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ønsker</a:t>
            </a:r>
            <a:r>
              <a:rPr lang="en-US" sz="1800" dirty="0">
                <a:solidFill>
                  <a:schemeClr val="dk1"/>
                </a:solidFill>
              </a:rPr>
              <a:t> vi </a:t>
            </a:r>
            <a:r>
              <a:rPr lang="en-US" sz="1800" dirty="0" err="1">
                <a:solidFill>
                  <a:schemeClr val="dk1"/>
                </a:solidFill>
              </a:rPr>
              <a:t>i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klubben</a:t>
            </a:r>
            <a:r>
              <a:rPr lang="en-US" sz="1800" dirty="0">
                <a:solidFill>
                  <a:schemeClr val="dk1"/>
                </a:solidFill>
              </a:rPr>
              <a:t>?</a:t>
            </a:r>
            <a:endParaRPr sz="1800" dirty="0">
              <a:solidFill>
                <a:schemeClr val="dk1"/>
              </a:solidFill>
            </a:endParaRPr>
          </a:p>
          <a:p>
            <a:pPr marL="228600" lvl="0" indent="-190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Flere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fra</a:t>
            </a:r>
            <a:r>
              <a:rPr lang="en-US" sz="1800" dirty="0">
                <a:solidFill>
                  <a:schemeClr val="dk1"/>
                </a:solidFill>
              </a:rPr>
              <a:t> et </a:t>
            </a:r>
            <a:r>
              <a:rPr lang="en-US" sz="1800" dirty="0" err="1">
                <a:solidFill>
                  <a:schemeClr val="dk1"/>
                </a:solidFill>
              </a:rPr>
              <a:t>bestemt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kjønn</a:t>
            </a:r>
            <a:r>
              <a:rPr lang="en-US" sz="1800" dirty="0">
                <a:solidFill>
                  <a:schemeClr val="dk1"/>
                </a:solidFill>
              </a:rPr>
              <a:t>?</a:t>
            </a:r>
            <a:endParaRPr sz="1800" dirty="0">
              <a:solidFill>
                <a:schemeClr val="dk1"/>
              </a:solidFill>
            </a:endParaRPr>
          </a:p>
          <a:p>
            <a:pPr marL="228600" lvl="0" indent="-190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 dirty="0">
                <a:solidFill>
                  <a:schemeClr val="dk1"/>
                </a:solidFill>
              </a:rPr>
              <a:t> Nye </a:t>
            </a:r>
            <a:r>
              <a:rPr lang="en-US" sz="1800" dirty="0" err="1">
                <a:solidFill>
                  <a:schemeClr val="dk1"/>
                </a:solidFill>
              </a:rPr>
              <a:t>medlemmer</a:t>
            </a:r>
            <a:r>
              <a:rPr lang="en-US" sz="1800" dirty="0">
                <a:solidFill>
                  <a:schemeClr val="dk1"/>
                </a:solidFill>
              </a:rPr>
              <a:t> med </a:t>
            </a:r>
            <a:r>
              <a:rPr lang="en-US" sz="1800" dirty="0" err="1">
                <a:solidFill>
                  <a:schemeClr val="dk1"/>
                </a:solidFill>
              </a:rPr>
              <a:t>spesielle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yrker</a:t>
            </a:r>
            <a:r>
              <a:rPr lang="en-US" sz="1800" dirty="0">
                <a:solidFill>
                  <a:schemeClr val="dk1"/>
                </a:solidFill>
              </a:rPr>
              <a:t>, -</a:t>
            </a:r>
            <a:r>
              <a:rPr lang="en-US" sz="1800" dirty="0" err="1">
                <a:solidFill>
                  <a:schemeClr val="dk1"/>
                </a:solidFill>
              </a:rPr>
              <a:t>kunnskaper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eller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arbeidserfaringer</a:t>
            </a:r>
            <a:r>
              <a:rPr lang="en-US" sz="1800" dirty="0">
                <a:solidFill>
                  <a:schemeClr val="dk1"/>
                </a:solidFill>
              </a:rPr>
              <a:t>?</a:t>
            </a:r>
            <a:endParaRPr sz="1800" dirty="0">
              <a:solidFill>
                <a:schemeClr val="dk1"/>
              </a:solidFill>
            </a:endParaRPr>
          </a:p>
          <a:p>
            <a:pPr marL="228600" lvl="0" indent="-190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Innflyttere</a:t>
            </a:r>
            <a:r>
              <a:rPr lang="en-US" sz="1800" dirty="0">
                <a:solidFill>
                  <a:schemeClr val="dk1"/>
                </a:solidFill>
              </a:rPr>
              <a:t>, </a:t>
            </a:r>
            <a:r>
              <a:rPr lang="en-US" sz="1800" dirty="0" err="1">
                <a:solidFill>
                  <a:schemeClr val="dk1"/>
                </a:solidFill>
              </a:rPr>
              <a:t>etnisk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mangfold</a:t>
            </a:r>
            <a:r>
              <a:rPr lang="en-US" sz="1800" dirty="0">
                <a:solidFill>
                  <a:schemeClr val="dk1"/>
                </a:solidFill>
              </a:rPr>
              <a:t>?</a:t>
            </a:r>
            <a:endParaRPr sz="1800" dirty="0">
              <a:solidFill>
                <a:schemeClr val="dk1"/>
              </a:solidFill>
            </a:endParaRPr>
          </a:p>
          <a:p>
            <a:pPr marL="228600" lvl="0" indent="-190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 dirty="0">
                <a:solidFill>
                  <a:schemeClr val="dk1"/>
                </a:solidFill>
              </a:rPr>
              <a:t> Andre forhold </a:t>
            </a:r>
            <a:r>
              <a:rPr lang="en-US" sz="1800" dirty="0" err="1">
                <a:solidFill>
                  <a:schemeClr val="dk1"/>
                </a:solidFill>
              </a:rPr>
              <a:t>som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klubben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anser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som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viktig</a:t>
            </a:r>
            <a:endParaRPr sz="1800" dirty="0">
              <a:solidFill>
                <a:schemeClr val="dk1"/>
              </a:solidFill>
            </a:endParaRPr>
          </a:p>
          <a:p>
            <a:pPr marL="228600" lvl="0" indent="-190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-US" sz="1800" dirty="0">
                <a:solidFill>
                  <a:schemeClr val="dk1"/>
                </a:solidFill>
              </a:rPr>
              <a:t> Be om </a:t>
            </a:r>
            <a:r>
              <a:rPr lang="en-US" sz="1800" dirty="0" err="1">
                <a:solidFill>
                  <a:schemeClr val="dk1"/>
                </a:solidFill>
              </a:rPr>
              <a:t>statistikk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fra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medlemskomiteen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på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utvikling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i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egen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klubb</a:t>
            </a:r>
            <a:endParaRPr sz="1800" dirty="0">
              <a:solidFill>
                <a:schemeClr val="dk1"/>
              </a:solidFill>
            </a:endParaRPr>
          </a:p>
          <a:p>
            <a:pPr marL="2286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2286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Tips: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US" sz="1800" dirty="0">
                <a:solidFill>
                  <a:schemeClr val="dk1"/>
                </a:solidFill>
              </a:rPr>
              <a:t>Lage </a:t>
            </a:r>
            <a:r>
              <a:rPr lang="en-US" sz="1800" dirty="0" err="1">
                <a:solidFill>
                  <a:schemeClr val="dk1"/>
                </a:solidFill>
              </a:rPr>
              <a:t>en</a:t>
            </a:r>
            <a:r>
              <a:rPr lang="en-US" sz="1800" dirty="0">
                <a:solidFill>
                  <a:schemeClr val="dk1"/>
                </a:solidFill>
              </a:rPr>
              <a:t> SWOT (</a:t>
            </a:r>
            <a:r>
              <a:rPr lang="en-US" sz="1800" dirty="0" err="1">
                <a:solidFill>
                  <a:schemeClr val="dk1"/>
                </a:solidFill>
              </a:rPr>
              <a:t>styrker</a:t>
            </a:r>
            <a:r>
              <a:rPr lang="en-US" sz="1800" dirty="0">
                <a:solidFill>
                  <a:schemeClr val="dk1"/>
                </a:solidFill>
              </a:rPr>
              <a:t>, </a:t>
            </a:r>
            <a:r>
              <a:rPr lang="en-US" sz="1800" dirty="0" err="1">
                <a:solidFill>
                  <a:schemeClr val="dk1"/>
                </a:solidFill>
              </a:rPr>
              <a:t>svakheter</a:t>
            </a:r>
            <a:r>
              <a:rPr lang="en-US" sz="1800" dirty="0">
                <a:solidFill>
                  <a:schemeClr val="dk1"/>
                </a:solidFill>
              </a:rPr>
              <a:t>, </a:t>
            </a:r>
            <a:r>
              <a:rPr lang="en-US" sz="1800" dirty="0" err="1">
                <a:solidFill>
                  <a:schemeClr val="dk1"/>
                </a:solidFill>
              </a:rPr>
              <a:t>muligheter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og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trusler</a:t>
            </a:r>
            <a:r>
              <a:rPr lang="en-US" sz="1800" dirty="0">
                <a:solidFill>
                  <a:schemeClr val="dk1"/>
                </a:solidFill>
              </a:rPr>
              <a:t>). Det </a:t>
            </a:r>
            <a:r>
              <a:rPr lang="en-US" sz="1800" dirty="0" err="1">
                <a:solidFill>
                  <a:schemeClr val="dk1"/>
                </a:solidFill>
              </a:rPr>
              <a:t>blir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en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analyse</a:t>
            </a:r>
            <a:r>
              <a:rPr lang="en-US" sz="1800" dirty="0">
                <a:solidFill>
                  <a:schemeClr val="dk1"/>
                </a:solidFill>
              </a:rPr>
              <a:t> av </a:t>
            </a:r>
            <a:r>
              <a:rPr lang="en-US" sz="1800" dirty="0" err="1">
                <a:solidFill>
                  <a:schemeClr val="dk1"/>
                </a:solidFill>
              </a:rPr>
              <a:t>egen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klubb</a:t>
            </a:r>
            <a:r>
              <a:rPr lang="en-US" sz="1800" dirty="0">
                <a:solidFill>
                  <a:schemeClr val="dk1"/>
                </a:solidFill>
              </a:rPr>
              <a:t> for at alle </a:t>
            </a:r>
            <a:r>
              <a:rPr lang="en-US" sz="1800" dirty="0" err="1">
                <a:solidFill>
                  <a:schemeClr val="dk1"/>
                </a:solidFill>
              </a:rPr>
              <a:t>skal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være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klar</a:t>
            </a:r>
            <a:r>
              <a:rPr lang="en-US" sz="1800" dirty="0">
                <a:solidFill>
                  <a:schemeClr val="dk1"/>
                </a:solidFill>
              </a:rPr>
              <a:t> over </a:t>
            </a:r>
            <a:r>
              <a:rPr lang="en-US" sz="1800" dirty="0" err="1">
                <a:solidFill>
                  <a:schemeClr val="dk1"/>
                </a:solidFill>
              </a:rPr>
              <a:t>hvilke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styrker</a:t>
            </a:r>
            <a:r>
              <a:rPr lang="en-US" sz="1800" dirty="0">
                <a:solidFill>
                  <a:schemeClr val="dk1"/>
                </a:solidFill>
              </a:rPr>
              <a:t> man </a:t>
            </a:r>
            <a:r>
              <a:rPr lang="en-US" sz="1800" dirty="0" err="1">
                <a:solidFill>
                  <a:schemeClr val="dk1"/>
                </a:solidFill>
              </a:rPr>
              <a:t>har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og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hva</a:t>
            </a:r>
            <a:r>
              <a:rPr lang="en-US" sz="1800" dirty="0">
                <a:solidFill>
                  <a:schemeClr val="dk1"/>
                </a:solidFill>
              </a:rPr>
              <a:t> det </a:t>
            </a:r>
            <a:r>
              <a:rPr lang="en-US" sz="1800" dirty="0" err="1">
                <a:solidFill>
                  <a:schemeClr val="dk1"/>
                </a:solidFill>
              </a:rPr>
              <a:t>må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jobbes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mer</a:t>
            </a:r>
            <a:r>
              <a:rPr lang="en-US" sz="1800" dirty="0">
                <a:solidFill>
                  <a:schemeClr val="dk1"/>
                </a:solidFill>
              </a:rPr>
              <a:t> med.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US" sz="1800" dirty="0">
                <a:solidFill>
                  <a:schemeClr val="dk1"/>
                </a:solidFill>
              </a:rPr>
              <a:t>Lag </a:t>
            </a:r>
            <a:r>
              <a:rPr lang="en-US" sz="1800" dirty="0" err="1">
                <a:solidFill>
                  <a:schemeClr val="dk1"/>
                </a:solidFill>
              </a:rPr>
              <a:t>en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oversikt</a:t>
            </a:r>
            <a:r>
              <a:rPr lang="en-US" sz="1800" dirty="0">
                <a:solidFill>
                  <a:schemeClr val="dk1"/>
                </a:solidFill>
              </a:rPr>
              <a:t> over </a:t>
            </a:r>
            <a:r>
              <a:rPr lang="en-US" sz="1800" dirty="0" err="1">
                <a:solidFill>
                  <a:schemeClr val="dk1"/>
                </a:solidFill>
              </a:rPr>
              <a:t>eksisterende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medlemmer</a:t>
            </a:r>
            <a:r>
              <a:rPr lang="en-US" sz="1800" dirty="0">
                <a:solidFill>
                  <a:schemeClr val="dk1"/>
                </a:solidFill>
              </a:rPr>
              <a:t> med </a:t>
            </a:r>
            <a:r>
              <a:rPr lang="en-US" sz="1800" dirty="0" err="1">
                <a:solidFill>
                  <a:schemeClr val="dk1"/>
                </a:solidFill>
              </a:rPr>
              <a:t>tanke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på</a:t>
            </a:r>
            <a:r>
              <a:rPr lang="en-US" sz="1800" dirty="0">
                <a:solidFill>
                  <a:schemeClr val="dk1"/>
                </a:solidFill>
              </a:rPr>
              <a:t> alder </a:t>
            </a:r>
            <a:r>
              <a:rPr lang="en-US" sz="1800" dirty="0" err="1">
                <a:solidFill>
                  <a:schemeClr val="dk1"/>
                </a:solidFill>
              </a:rPr>
              <a:t>og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yrke</a:t>
            </a:r>
            <a:r>
              <a:rPr lang="en-US" sz="1800" dirty="0">
                <a:solidFill>
                  <a:schemeClr val="dk1"/>
                </a:solidFill>
              </a:rPr>
              <a:t>/</a:t>
            </a:r>
            <a:r>
              <a:rPr lang="en-US" sz="1800" dirty="0" err="1">
                <a:solidFill>
                  <a:schemeClr val="dk1"/>
                </a:solidFill>
              </a:rPr>
              <a:t>fagområde</a:t>
            </a:r>
            <a:r>
              <a:rPr lang="en-US" sz="1800" dirty="0">
                <a:solidFill>
                  <a:schemeClr val="dk1"/>
                </a:solidFill>
              </a:rPr>
              <a:t>. </a:t>
            </a:r>
            <a:r>
              <a:rPr lang="en-US" sz="1800" dirty="0" err="1">
                <a:solidFill>
                  <a:schemeClr val="dk1"/>
                </a:solidFill>
              </a:rPr>
              <a:t>Lettere</a:t>
            </a:r>
            <a:r>
              <a:rPr lang="en-US" sz="1800" dirty="0">
                <a:solidFill>
                  <a:schemeClr val="dk1"/>
                </a:solidFill>
              </a:rPr>
              <a:t> å se </a:t>
            </a:r>
            <a:r>
              <a:rPr lang="en-US" sz="1800" dirty="0" err="1">
                <a:solidFill>
                  <a:schemeClr val="dk1"/>
                </a:solidFill>
              </a:rPr>
              <a:t>hvor</a:t>
            </a:r>
            <a:r>
              <a:rPr lang="en-US" sz="1800" dirty="0">
                <a:solidFill>
                  <a:schemeClr val="dk1"/>
                </a:solidFill>
              </a:rPr>
              <a:t> vi </a:t>
            </a:r>
            <a:r>
              <a:rPr lang="en-US" sz="1800" dirty="0" err="1">
                <a:solidFill>
                  <a:schemeClr val="dk1"/>
                </a:solidFill>
              </a:rPr>
              <a:t>har</a:t>
            </a:r>
            <a:r>
              <a:rPr lang="en-US" sz="1800" dirty="0">
                <a:solidFill>
                  <a:schemeClr val="dk1"/>
                </a:solidFill>
              </a:rPr>
              <a:t> “huller” </a:t>
            </a:r>
            <a:r>
              <a:rPr lang="en-US" sz="1800" dirty="0" err="1">
                <a:solidFill>
                  <a:schemeClr val="dk1"/>
                </a:solidFill>
              </a:rPr>
              <a:t>og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hvor</a:t>
            </a:r>
            <a:r>
              <a:rPr lang="en-US" sz="1800" dirty="0">
                <a:solidFill>
                  <a:schemeClr val="dk1"/>
                </a:solidFill>
              </a:rPr>
              <a:t> vi </a:t>
            </a:r>
            <a:r>
              <a:rPr lang="en-US" sz="1800" dirty="0" err="1">
                <a:solidFill>
                  <a:schemeClr val="dk1"/>
                </a:solidFill>
              </a:rPr>
              <a:t>kan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gå</a:t>
            </a:r>
            <a:r>
              <a:rPr lang="en-US" sz="1800" dirty="0">
                <a:solidFill>
                  <a:schemeClr val="dk1"/>
                </a:solidFill>
              </a:rPr>
              <a:t> for å </a:t>
            </a:r>
            <a:r>
              <a:rPr lang="en-US" sz="1800" dirty="0" err="1">
                <a:solidFill>
                  <a:schemeClr val="dk1"/>
                </a:solidFill>
              </a:rPr>
              <a:t>tette</a:t>
            </a:r>
            <a:r>
              <a:rPr lang="en-US" sz="1800" dirty="0">
                <a:solidFill>
                  <a:schemeClr val="dk1"/>
                </a:solidFill>
              </a:rPr>
              <a:t> de.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189" name="Google Shape;189;g23c6ffe0a65_0_197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3c6ffe0a65_0_205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Identifisere</a:t>
            </a:r>
            <a:endParaRPr b="0"/>
          </a:p>
        </p:txBody>
      </p:sp>
      <p:sp>
        <p:nvSpPr>
          <p:cNvPr id="195" name="Google Shape;195;g23c6ffe0a65_0_205"/>
          <p:cNvSpPr txBox="1">
            <a:spLocks noGrp="1"/>
          </p:cNvSpPr>
          <p:nvPr>
            <p:ph type="body" idx="1"/>
          </p:nvPr>
        </p:nvSpPr>
        <p:spPr>
          <a:xfrm>
            <a:off x="381000" y="2436800"/>
            <a:ext cx="5455800" cy="3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dk1"/>
                </a:solidFill>
              </a:rPr>
              <a:t>Identifiser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mulige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medlemmer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fra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lokalsamfunnet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som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skal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kunne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bli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medlemmer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i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klubben</a:t>
            </a:r>
            <a:r>
              <a:rPr lang="en-US" sz="1600" dirty="0">
                <a:solidFill>
                  <a:schemeClr val="dk1"/>
                </a:solidFill>
              </a:rPr>
              <a:t>. </a:t>
            </a:r>
            <a:endParaRPr sz="3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Alle </a:t>
            </a:r>
            <a:r>
              <a:rPr lang="en-US" sz="1600" dirty="0" err="1">
                <a:solidFill>
                  <a:schemeClr val="dk1"/>
                </a:solidFill>
              </a:rPr>
              <a:t>klubbens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medlemmer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kommer</a:t>
            </a:r>
            <a:r>
              <a:rPr lang="en-US" sz="1600" dirty="0">
                <a:solidFill>
                  <a:schemeClr val="dk1"/>
                </a:solidFill>
              </a:rPr>
              <a:t> med </a:t>
            </a:r>
            <a:r>
              <a:rPr lang="en-US" sz="1600" dirty="0" err="1">
                <a:solidFill>
                  <a:schemeClr val="dk1"/>
                </a:solidFill>
              </a:rPr>
              <a:t>innspill</a:t>
            </a:r>
            <a:r>
              <a:rPr lang="en-US" sz="1600" dirty="0">
                <a:solidFill>
                  <a:schemeClr val="dk1"/>
                </a:solidFill>
              </a:rPr>
              <a:t> med </a:t>
            </a:r>
            <a:r>
              <a:rPr lang="en-US" sz="1600" dirty="0" err="1">
                <a:solidFill>
                  <a:schemeClr val="dk1"/>
                </a:solidFill>
              </a:rPr>
              <a:t>navn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fra</a:t>
            </a:r>
            <a:r>
              <a:rPr lang="en-US" sz="1600" dirty="0">
                <a:solidFill>
                  <a:schemeClr val="dk1"/>
                </a:solidFill>
              </a:rPr>
              <a:t>:</a:t>
            </a:r>
            <a:endParaRPr sz="3000" dirty="0">
              <a:solidFill>
                <a:schemeClr val="dk1"/>
              </a:solidFill>
            </a:endParaRPr>
          </a:p>
          <a:p>
            <a:pPr marL="228600" lvl="0" indent="-2413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 dirty="0" err="1">
                <a:solidFill>
                  <a:schemeClr val="dk1"/>
                </a:solidFill>
              </a:rPr>
              <a:t>Eget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nettverk</a:t>
            </a:r>
            <a:r>
              <a:rPr lang="en-US" sz="1600" dirty="0">
                <a:solidFill>
                  <a:schemeClr val="dk1"/>
                </a:solidFill>
              </a:rPr>
              <a:t>, </a:t>
            </a:r>
            <a:r>
              <a:rPr lang="en-US" sz="1600" dirty="0" err="1">
                <a:solidFill>
                  <a:schemeClr val="dk1"/>
                </a:solidFill>
              </a:rPr>
              <a:t>venner</a:t>
            </a:r>
            <a:r>
              <a:rPr lang="en-US" sz="1600" dirty="0">
                <a:solidFill>
                  <a:schemeClr val="dk1"/>
                </a:solidFill>
              </a:rPr>
              <a:t>, </a:t>
            </a:r>
            <a:r>
              <a:rPr lang="en-US" sz="1600" dirty="0" err="1">
                <a:solidFill>
                  <a:schemeClr val="dk1"/>
                </a:solidFill>
              </a:rPr>
              <a:t>naboer</a:t>
            </a:r>
            <a:r>
              <a:rPr lang="en-US" sz="1600" dirty="0">
                <a:solidFill>
                  <a:schemeClr val="dk1"/>
                </a:solidFill>
              </a:rPr>
              <a:t>, </a:t>
            </a:r>
            <a:r>
              <a:rPr lang="en-US" sz="1600" dirty="0" err="1">
                <a:solidFill>
                  <a:schemeClr val="dk1"/>
                </a:solidFill>
              </a:rPr>
              <a:t>kollegaer</a:t>
            </a:r>
            <a:r>
              <a:rPr lang="en-US" sz="1600" dirty="0">
                <a:solidFill>
                  <a:schemeClr val="dk1"/>
                </a:solidFill>
              </a:rPr>
              <a:t>, </a:t>
            </a:r>
            <a:r>
              <a:rPr lang="en-US" sz="1600" dirty="0" err="1">
                <a:solidFill>
                  <a:schemeClr val="dk1"/>
                </a:solidFill>
              </a:rPr>
              <a:t>familie</a:t>
            </a:r>
            <a:r>
              <a:rPr lang="en-US" sz="1600" dirty="0">
                <a:solidFill>
                  <a:schemeClr val="dk1"/>
                </a:solidFill>
              </a:rPr>
              <a:t>, </a:t>
            </a:r>
            <a:r>
              <a:rPr lang="en-US" sz="1600" dirty="0" err="1">
                <a:solidFill>
                  <a:schemeClr val="dk1"/>
                </a:solidFill>
              </a:rPr>
              <a:t>medlemmers</a:t>
            </a:r>
            <a:r>
              <a:rPr lang="en-US" sz="1600" dirty="0">
                <a:solidFill>
                  <a:schemeClr val="dk1"/>
                </a:solidFill>
              </a:rPr>
              <a:t> barn </a:t>
            </a:r>
            <a:r>
              <a:rPr lang="en-US" sz="1600" dirty="0" err="1">
                <a:solidFill>
                  <a:schemeClr val="dk1"/>
                </a:solidFill>
              </a:rPr>
              <a:t>ogd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eres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nettverk</a:t>
            </a:r>
            <a:r>
              <a:rPr lang="en-US" sz="1600" dirty="0">
                <a:solidFill>
                  <a:schemeClr val="dk1"/>
                </a:solidFill>
              </a:rPr>
              <a:t>,  </a:t>
            </a:r>
            <a:r>
              <a:rPr lang="en-US" sz="1600" dirty="0" err="1">
                <a:solidFill>
                  <a:schemeClr val="dk1"/>
                </a:solidFill>
              </a:rPr>
              <a:t>etc</a:t>
            </a:r>
            <a:endParaRPr sz="1600" dirty="0">
              <a:solidFill>
                <a:schemeClr val="dk1"/>
              </a:solidFill>
            </a:endParaRPr>
          </a:p>
          <a:p>
            <a:pPr marL="228600" lvl="0" indent="-2413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 dirty="0" err="1">
                <a:solidFill>
                  <a:schemeClr val="dk1"/>
                </a:solidFill>
              </a:rPr>
              <a:t>Tidligere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eller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nåværende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medlemmer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fra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f.eks</a:t>
            </a:r>
            <a:r>
              <a:rPr lang="en-US" sz="1600" dirty="0">
                <a:solidFill>
                  <a:schemeClr val="dk1"/>
                </a:solidFill>
              </a:rPr>
              <a:t> Round table, Lady circle, Inner wheel, Lions, </a:t>
            </a:r>
            <a:r>
              <a:rPr lang="en-US" sz="1600" dirty="0" err="1">
                <a:solidFill>
                  <a:schemeClr val="dk1"/>
                </a:solidFill>
              </a:rPr>
              <a:t>loger</a:t>
            </a:r>
            <a:r>
              <a:rPr lang="en-US" sz="1600" dirty="0">
                <a:solidFill>
                  <a:schemeClr val="dk1"/>
                </a:solidFill>
              </a:rPr>
              <a:t>, </a:t>
            </a:r>
            <a:r>
              <a:rPr lang="en-US" sz="1600" dirty="0" err="1">
                <a:solidFill>
                  <a:schemeClr val="dk1"/>
                </a:solidFill>
              </a:rPr>
              <a:t>og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andre</a:t>
            </a:r>
            <a:endParaRPr sz="3000" dirty="0">
              <a:solidFill>
                <a:schemeClr val="dk1"/>
              </a:solidFill>
            </a:endParaRPr>
          </a:p>
          <a:p>
            <a:pPr marL="228600" lvl="0" indent="-2413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 dirty="0" err="1">
                <a:solidFill>
                  <a:schemeClr val="dk1"/>
                </a:solidFill>
              </a:rPr>
              <a:t>Ryla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deltagere</a:t>
            </a:r>
            <a:r>
              <a:rPr lang="en-US" sz="1600" dirty="0">
                <a:solidFill>
                  <a:schemeClr val="dk1"/>
                </a:solidFill>
              </a:rPr>
              <a:t>, Group study exchange (GSE)</a:t>
            </a:r>
            <a:endParaRPr sz="30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Tips: Denne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navnelisten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informasjon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generelt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om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medlemsutviklingen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klubben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bør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være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på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minst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4-5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møter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gjennom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året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Dette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holdes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oppdateres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medlemkapskomitèen</a:t>
            </a:r>
            <a:endParaRPr sz="3600" dirty="0">
              <a:solidFill>
                <a:schemeClr val="dk1"/>
              </a:solidFill>
            </a:endParaRPr>
          </a:p>
        </p:txBody>
      </p:sp>
      <p:sp>
        <p:nvSpPr>
          <p:cNvPr id="196" name="Google Shape;196;g23c6ffe0a65_0_205"/>
          <p:cNvSpPr txBox="1">
            <a:spLocks noGrp="1"/>
          </p:cNvSpPr>
          <p:nvPr>
            <p:ph type="subTitle" idx="2"/>
          </p:nvPr>
        </p:nvSpPr>
        <p:spPr>
          <a:xfrm>
            <a:off x="380999" y="1796132"/>
            <a:ext cx="11506200" cy="6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None/>
            </a:pPr>
            <a:r>
              <a:rPr lang="en-US"/>
              <a:t>Fra ord til handling!</a:t>
            </a:r>
            <a:endParaRPr/>
          </a:p>
        </p:txBody>
      </p:sp>
      <p:sp>
        <p:nvSpPr>
          <p:cNvPr id="197" name="Google Shape;197;g23c6ffe0a65_0_205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198" name="Google Shape;198;g23c6ffe0a65_0_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9200" y="2563832"/>
            <a:ext cx="6050400" cy="2353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3c6ffe0a65_0_215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Invitere og presentere</a:t>
            </a:r>
            <a:endParaRPr b="0"/>
          </a:p>
        </p:txBody>
      </p:sp>
      <p:sp>
        <p:nvSpPr>
          <p:cNvPr id="204" name="Google Shape;204;g23c6ffe0a65_0_215"/>
          <p:cNvSpPr txBox="1">
            <a:spLocks noGrp="1"/>
          </p:cNvSpPr>
          <p:nvPr>
            <p:ph type="body" idx="1"/>
          </p:nvPr>
        </p:nvSpPr>
        <p:spPr>
          <a:xfrm>
            <a:off x="381000" y="2436800"/>
            <a:ext cx="6516950" cy="3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n-US" sz="1400" dirty="0" err="1">
                <a:solidFill>
                  <a:schemeClr val="dk1"/>
                </a:solidFill>
              </a:rPr>
              <a:t>Godkjente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potensielle</a:t>
            </a:r>
            <a:r>
              <a:rPr lang="en-US" sz="1400" dirty="0">
                <a:solidFill>
                  <a:schemeClr val="dk1"/>
                </a:solidFill>
              </a:rPr>
              <a:t> nye </a:t>
            </a:r>
            <a:r>
              <a:rPr lang="en-US" sz="1400" dirty="0" err="1">
                <a:solidFill>
                  <a:schemeClr val="dk1"/>
                </a:solidFill>
              </a:rPr>
              <a:t>medlemmer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inviteres</a:t>
            </a:r>
            <a:r>
              <a:rPr lang="en-US" sz="1400" dirty="0">
                <a:solidFill>
                  <a:schemeClr val="dk1"/>
                </a:solidFill>
              </a:rPr>
              <a:t> inn </a:t>
            </a:r>
            <a:r>
              <a:rPr lang="en-US" sz="1400" dirty="0" err="1">
                <a:solidFill>
                  <a:schemeClr val="dk1"/>
                </a:solidFill>
              </a:rPr>
              <a:t>som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observatører</a:t>
            </a:r>
            <a:r>
              <a:rPr lang="en-US" sz="1400" dirty="0">
                <a:solidFill>
                  <a:schemeClr val="dk1"/>
                </a:solidFill>
              </a:rPr>
              <a:t> der </a:t>
            </a:r>
            <a:r>
              <a:rPr lang="en-US" sz="1400" dirty="0" err="1">
                <a:solidFill>
                  <a:schemeClr val="dk1"/>
                </a:solidFill>
              </a:rPr>
              <a:t>fadder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presenterer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vedkommende</a:t>
            </a:r>
            <a:r>
              <a:rPr lang="en-US" sz="1400" dirty="0">
                <a:solidFill>
                  <a:schemeClr val="dk1"/>
                </a:solidFill>
              </a:rPr>
              <a:t>. </a:t>
            </a:r>
            <a:r>
              <a:rPr lang="en-US" sz="1400" dirty="0" err="1">
                <a:solidFill>
                  <a:schemeClr val="dk1"/>
                </a:solidFill>
              </a:rPr>
              <a:t>Observatører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skal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inviteres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til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hvert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møte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som</a:t>
            </a:r>
            <a:r>
              <a:rPr lang="en-US" sz="1400" dirty="0">
                <a:solidFill>
                  <a:schemeClr val="dk1"/>
                </a:solidFill>
              </a:rPr>
              <a:t> et </a:t>
            </a:r>
            <a:r>
              <a:rPr lang="en-US" sz="1400" dirty="0" err="1">
                <a:solidFill>
                  <a:schemeClr val="dk1"/>
                </a:solidFill>
              </a:rPr>
              <a:t>ordinært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medlem</a:t>
            </a:r>
            <a:r>
              <a:rPr lang="en-US" sz="1400" dirty="0">
                <a:solidFill>
                  <a:schemeClr val="dk1"/>
                </a:solidFill>
              </a:rPr>
              <a:t>.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</a:rPr>
              <a:t>En </a:t>
            </a:r>
            <a:r>
              <a:rPr lang="en-US" sz="1400" dirty="0" err="1">
                <a:solidFill>
                  <a:schemeClr val="dk1"/>
                </a:solidFill>
              </a:rPr>
              <a:t>eller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flere</a:t>
            </a:r>
            <a:r>
              <a:rPr lang="en-US" sz="1400" dirty="0">
                <a:solidFill>
                  <a:schemeClr val="dk1"/>
                </a:solidFill>
              </a:rPr>
              <a:t> nye </a:t>
            </a:r>
            <a:r>
              <a:rPr lang="en-US" sz="1400" dirty="0" err="1">
                <a:solidFill>
                  <a:schemeClr val="dk1"/>
                </a:solidFill>
              </a:rPr>
              <a:t>medlemmer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kan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inviteres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til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eget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informasjonsmøte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i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forkant</a:t>
            </a:r>
            <a:r>
              <a:rPr lang="en-US" sz="1400" dirty="0">
                <a:solidFill>
                  <a:schemeClr val="dk1"/>
                </a:solidFill>
              </a:rPr>
              <a:t> av et </a:t>
            </a:r>
            <a:r>
              <a:rPr lang="en-US" sz="1400" dirty="0" err="1">
                <a:solidFill>
                  <a:schemeClr val="dk1"/>
                </a:solidFill>
              </a:rPr>
              <a:t>Rotarymøte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eller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til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eget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møte</a:t>
            </a:r>
            <a:r>
              <a:rPr lang="en-US" sz="1400" dirty="0">
                <a:solidFill>
                  <a:schemeClr val="dk1"/>
                </a:solidFill>
              </a:rPr>
              <a:t> med </a:t>
            </a:r>
            <a:r>
              <a:rPr lang="en-US" sz="1400" dirty="0" err="1">
                <a:solidFill>
                  <a:schemeClr val="dk1"/>
                </a:solidFill>
              </a:rPr>
              <a:t>informasjon</a:t>
            </a:r>
            <a:r>
              <a:rPr lang="en-US" sz="1400" dirty="0">
                <a:solidFill>
                  <a:schemeClr val="dk1"/>
                </a:solidFill>
              </a:rPr>
              <a:t> om Rotary, </a:t>
            </a:r>
            <a:r>
              <a:rPr lang="en-US" sz="1400" dirty="0" err="1">
                <a:solidFill>
                  <a:schemeClr val="dk1"/>
                </a:solidFill>
              </a:rPr>
              <a:t>klubben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og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prosjekter</a:t>
            </a:r>
            <a:r>
              <a:rPr lang="en-US" sz="1400" dirty="0">
                <a:solidFill>
                  <a:schemeClr val="dk1"/>
                </a:solidFill>
              </a:rPr>
              <a:t>. </a:t>
            </a: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br>
              <a:rPr lang="en-US" sz="1400" dirty="0">
                <a:solidFill>
                  <a:schemeClr val="dk1"/>
                </a:solidFill>
              </a:rPr>
            </a:br>
            <a:r>
              <a:rPr lang="en-US" sz="1400" dirty="0">
                <a:solidFill>
                  <a:schemeClr val="dk1"/>
                </a:solidFill>
              </a:rPr>
              <a:t>Rotary international, Rotary foundation, </a:t>
            </a:r>
            <a:r>
              <a:rPr lang="en-US" sz="1400" dirty="0" err="1">
                <a:solidFill>
                  <a:schemeClr val="dk1"/>
                </a:solidFill>
              </a:rPr>
              <a:t>fordeler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og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forventninger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som</a:t>
            </a:r>
            <a:r>
              <a:rPr lang="en-US" sz="1400" dirty="0">
                <a:solidFill>
                  <a:schemeClr val="dk1"/>
                </a:solidFill>
              </a:rPr>
              <a:t> 4 </a:t>
            </a:r>
            <a:r>
              <a:rPr lang="en-US" sz="1400" dirty="0" err="1">
                <a:solidFill>
                  <a:schemeClr val="dk1"/>
                </a:solidFill>
              </a:rPr>
              <a:t>spørsmålsprøven</a:t>
            </a:r>
            <a:r>
              <a:rPr lang="en-US" sz="1400" dirty="0">
                <a:solidFill>
                  <a:schemeClr val="dk1"/>
                </a:solidFill>
              </a:rPr>
              <a:t>, Bruk </a:t>
            </a:r>
            <a:r>
              <a:rPr lang="en-US" sz="1400" dirty="0" err="1">
                <a:solidFill>
                  <a:schemeClr val="dk1"/>
                </a:solidFill>
              </a:rPr>
              <a:t>også</a:t>
            </a:r>
            <a:r>
              <a:rPr lang="en-US" sz="1400" dirty="0">
                <a:solidFill>
                  <a:schemeClr val="dk1"/>
                </a:solidFill>
              </a:rPr>
              <a:t> “</a:t>
            </a:r>
            <a:r>
              <a:rPr lang="en-US" sz="1400" u="sng" dirty="0" err="1">
                <a:solidFill>
                  <a:schemeClr val="hlink"/>
                </a:solidFill>
                <a:hlinkClick r:id="rId3"/>
              </a:rPr>
              <a:t>gode</a:t>
            </a:r>
            <a:r>
              <a:rPr lang="en-US" sz="1400" u="sng" dirty="0">
                <a:solidFill>
                  <a:schemeClr val="hlink"/>
                </a:solidFill>
              </a:rPr>
              <a:t> </a:t>
            </a:r>
            <a:r>
              <a:rPr lang="en-US" sz="1400" u="sng" dirty="0" err="1">
                <a:solidFill>
                  <a:schemeClr val="hlink"/>
                </a:solidFill>
                <a:hlinkClick r:id="rId3"/>
              </a:rPr>
              <a:t>grunner</a:t>
            </a:r>
            <a:r>
              <a:rPr lang="en-US" sz="1400" u="sng" dirty="0">
                <a:solidFill>
                  <a:schemeClr val="hlink"/>
                </a:solidFill>
                <a:hlinkClick r:id="rId3"/>
              </a:rPr>
              <a:t> </a:t>
            </a:r>
            <a:r>
              <a:rPr lang="en-US" sz="1400" u="sng" dirty="0" err="1">
                <a:solidFill>
                  <a:schemeClr val="hlink"/>
                </a:solidFill>
                <a:hlinkClick r:id="rId3"/>
              </a:rPr>
              <a:t>til</a:t>
            </a:r>
            <a:r>
              <a:rPr lang="en-US" sz="1400" u="sng" dirty="0">
                <a:solidFill>
                  <a:schemeClr val="hlink"/>
                </a:solidFill>
                <a:hlinkClick r:id="rId3"/>
              </a:rPr>
              <a:t> å </a:t>
            </a:r>
            <a:r>
              <a:rPr lang="en-US" sz="1400" u="sng" dirty="0" err="1">
                <a:solidFill>
                  <a:schemeClr val="hlink"/>
                </a:solidFill>
                <a:hlinkClick r:id="rId3"/>
              </a:rPr>
              <a:t>være</a:t>
            </a:r>
            <a:r>
              <a:rPr lang="en-US" sz="1400" u="sng" dirty="0">
                <a:solidFill>
                  <a:schemeClr val="hlink"/>
                </a:solidFill>
                <a:hlinkClick r:id="rId3"/>
              </a:rPr>
              <a:t> </a:t>
            </a:r>
            <a:r>
              <a:rPr lang="en-US" sz="1400" u="sng" dirty="0" err="1">
                <a:solidFill>
                  <a:schemeClr val="hlink"/>
                </a:solidFill>
                <a:hlinkClick r:id="rId3"/>
              </a:rPr>
              <a:t>medlem</a:t>
            </a:r>
            <a:r>
              <a:rPr lang="en-US" sz="1400" u="sng" dirty="0">
                <a:solidFill>
                  <a:schemeClr val="hlink"/>
                </a:solidFill>
                <a:hlinkClick r:id="rId3"/>
              </a:rPr>
              <a:t> </a:t>
            </a:r>
            <a:r>
              <a:rPr lang="en-US" sz="1400" u="sng" dirty="0" err="1">
                <a:solidFill>
                  <a:schemeClr val="hlink"/>
                </a:solidFill>
                <a:hlinkClick r:id="rId3"/>
              </a:rPr>
              <a:t>i</a:t>
            </a:r>
            <a:r>
              <a:rPr lang="en-US" sz="1400" u="sng" dirty="0">
                <a:solidFill>
                  <a:schemeClr val="hlink"/>
                </a:solidFill>
                <a:hlinkClick r:id="rId3"/>
              </a:rPr>
              <a:t> Rotary”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</a:rPr>
              <a:t>Dette </a:t>
            </a:r>
            <a:r>
              <a:rPr lang="en-US" sz="1400" dirty="0" err="1">
                <a:solidFill>
                  <a:schemeClr val="dk1"/>
                </a:solidFill>
              </a:rPr>
              <a:t>personlige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besøket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bør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inkludere</a:t>
            </a:r>
            <a:r>
              <a:rPr lang="en-US" sz="1400" dirty="0">
                <a:solidFill>
                  <a:schemeClr val="dk1"/>
                </a:solidFill>
              </a:rPr>
              <a:t> den </a:t>
            </a:r>
            <a:r>
              <a:rPr lang="en-US" sz="1400" dirty="0" err="1">
                <a:solidFill>
                  <a:schemeClr val="dk1"/>
                </a:solidFill>
              </a:rPr>
              <a:t>som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foreslo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medlemmet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og</a:t>
            </a:r>
            <a:r>
              <a:rPr lang="en-US" sz="1400" dirty="0">
                <a:solidFill>
                  <a:schemeClr val="dk1"/>
                </a:solidFill>
              </a:rPr>
              <a:t> et </a:t>
            </a:r>
            <a:r>
              <a:rPr lang="en-US" sz="1400" dirty="0" err="1">
                <a:solidFill>
                  <a:schemeClr val="dk1"/>
                </a:solidFill>
              </a:rPr>
              <a:t>medlem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fra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Medlemskapskomitèen</a:t>
            </a:r>
            <a:r>
              <a:rPr lang="en-US" sz="1400" dirty="0">
                <a:solidFill>
                  <a:schemeClr val="dk1"/>
                </a:solidFill>
              </a:rPr>
              <a:t>. Det </a:t>
            </a:r>
            <a:r>
              <a:rPr lang="en-US" sz="1400" dirty="0" err="1">
                <a:solidFill>
                  <a:schemeClr val="dk1"/>
                </a:solidFill>
              </a:rPr>
              <a:t>medfører</a:t>
            </a:r>
            <a:r>
              <a:rPr lang="en-US" sz="1400" dirty="0">
                <a:solidFill>
                  <a:schemeClr val="dk1"/>
                </a:solidFill>
              </a:rPr>
              <a:t> at det «nye </a:t>
            </a:r>
            <a:r>
              <a:rPr lang="en-US" sz="1400" dirty="0" err="1">
                <a:solidFill>
                  <a:schemeClr val="dk1"/>
                </a:solidFill>
              </a:rPr>
              <a:t>medlemmet</a:t>
            </a:r>
            <a:r>
              <a:rPr lang="en-US" sz="1400" dirty="0">
                <a:solidFill>
                  <a:schemeClr val="dk1"/>
                </a:solidFill>
              </a:rPr>
              <a:t>» </a:t>
            </a:r>
            <a:r>
              <a:rPr lang="en-US" sz="1400" dirty="0" err="1">
                <a:solidFill>
                  <a:schemeClr val="dk1"/>
                </a:solidFill>
              </a:rPr>
              <a:t>får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flere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kontaktpunkter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i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klubben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og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Rotarystoffet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blir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presentert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fra</a:t>
            </a:r>
            <a:r>
              <a:rPr lang="en-US" sz="1400" dirty="0">
                <a:solidFill>
                  <a:schemeClr val="dk1"/>
                </a:solidFill>
              </a:rPr>
              <a:t> «</a:t>
            </a:r>
            <a:r>
              <a:rPr lang="en-US" sz="1400" dirty="0" err="1">
                <a:solidFill>
                  <a:schemeClr val="dk1"/>
                </a:solidFill>
              </a:rPr>
              <a:t>selgeren</a:t>
            </a:r>
            <a:r>
              <a:rPr lang="en-US" sz="1400" dirty="0">
                <a:solidFill>
                  <a:schemeClr val="dk1"/>
                </a:solidFill>
              </a:rPr>
              <a:t>» </a:t>
            </a:r>
            <a:r>
              <a:rPr lang="en-US" sz="1400" dirty="0" err="1">
                <a:solidFill>
                  <a:schemeClr val="dk1"/>
                </a:solidFill>
              </a:rPr>
              <a:t>i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medlemskapskomiteen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</a:rPr>
              <a:t>Under </a:t>
            </a:r>
            <a:r>
              <a:rPr lang="en-US" sz="1400" dirty="0" err="1">
                <a:solidFill>
                  <a:schemeClr val="dk1"/>
                </a:solidFill>
              </a:rPr>
              <a:t>opptak</a:t>
            </a:r>
            <a:r>
              <a:rPr lang="en-US" sz="1400" dirty="0">
                <a:solidFill>
                  <a:schemeClr val="dk1"/>
                </a:solidFill>
              </a:rPr>
              <a:t> av nye </a:t>
            </a:r>
            <a:r>
              <a:rPr lang="en-US" sz="1400" dirty="0" err="1">
                <a:solidFill>
                  <a:schemeClr val="dk1"/>
                </a:solidFill>
              </a:rPr>
              <a:t>medlemmer</a:t>
            </a:r>
            <a:r>
              <a:rPr lang="en-US" sz="1400" dirty="0">
                <a:solidFill>
                  <a:schemeClr val="dk1"/>
                </a:solidFill>
              </a:rPr>
              <a:t>:</a:t>
            </a:r>
            <a:endParaRPr sz="1400" dirty="0">
              <a:solidFill>
                <a:schemeClr val="dk1"/>
              </a:solidFill>
            </a:endParaRPr>
          </a:p>
          <a:p>
            <a:pPr marL="685800" lvl="1" indent="-258762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dirty="0">
                <a:solidFill>
                  <a:schemeClr val="dk1"/>
                </a:solidFill>
              </a:rPr>
              <a:t>Her lager </a:t>
            </a:r>
            <a:r>
              <a:rPr lang="en-US" sz="1400" dirty="0" err="1">
                <a:solidFill>
                  <a:schemeClr val="dk1"/>
                </a:solidFill>
              </a:rPr>
              <a:t>klubben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til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litt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ekstra</a:t>
            </a:r>
            <a:r>
              <a:rPr lang="en-US" sz="1400" dirty="0">
                <a:solidFill>
                  <a:schemeClr val="dk1"/>
                </a:solidFill>
              </a:rPr>
              <a:t> for alle med </a:t>
            </a:r>
            <a:r>
              <a:rPr lang="en-US" sz="1400" dirty="0" err="1">
                <a:solidFill>
                  <a:schemeClr val="dk1"/>
                </a:solidFill>
              </a:rPr>
              <a:t>litt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bevertning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eller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annet</a:t>
            </a:r>
            <a:r>
              <a:rPr lang="en-US" sz="1400" dirty="0">
                <a:solidFill>
                  <a:schemeClr val="dk1"/>
                </a:solidFill>
              </a:rPr>
              <a:t> for å </a:t>
            </a:r>
            <a:r>
              <a:rPr lang="en-US" sz="1400" dirty="0" err="1">
                <a:solidFill>
                  <a:schemeClr val="dk1"/>
                </a:solidFill>
              </a:rPr>
              <a:t>inkludere</a:t>
            </a:r>
            <a:r>
              <a:rPr lang="en-US" sz="1400" dirty="0">
                <a:solidFill>
                  <a:schemeClr val="dk1"/>
                </a:solidFill>
              </a:rPr>
              <a:t> nye </a:t>
            </a:r>
            <a:r>
              <a:rPr lang="en-US" sz="1400" dirty="0" err="1">
                <a:solidFill>
                  <a:schemeClr val="dk1"/>
                </a:solidFill>
              </a:rPr>
              <a:t>medlemmer</a:t>
            </a:r>
            <a:endParaRPr sz="1400" dirty="0">
              <a:solidFill>
                <a:schemeClr val="dk1"/>
              </a:solidFill>
            </a:endParaRPr>
          </a:p>
          <a:p>
            <a:pPr marL="685800" lvl="1" indent="-258762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dirty="0" err="1">
                <a:solidFill>
                  <a:schemeClr val="dk1"/>
                </a:solidFill>
              </a:rPr>
              <a:t>Introduser</a:t>
            </a:r>
            <a:r>
              <a:rPr lang="en-US" sz="1400" dirty="0">
                <a:solidFill>
                  <a:schemeClr val="dk1"/>
                </a:solidFill>
              </a:rPr>
              <a:t> nye </a:t>
            </a:r>
            <a:r>
              <a:rPr lang="en-US" sz="1400" dirty="0" err="1">
                <a:solidFill>
                  <a:schemeClr val="dk1"/>
                </a:solidFill>
              </a:rPr>
              <a:t>medlemmer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på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en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inkluderende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måte</a:t>
            </a:r>
            <a:r>
              <a:rPr lang="en-US" sz="1400" dirty="0">
                <a:solidFill>
                  <a:schemeClr val="dk1"/>
                </a:solidFill>
              </a:rPr>
              <a:t>. Gi nye </a:t>
            </a:r>
            <a:r>
              <a:rPr lang="en-US" sz="1400" dirty="0" err="1">
                <a:solidFill>
                  <a:schemeClr val="dk1"/>
                </a:solidFill>
              </a:rPr>
              <a:t>medlemmer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mulighet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til</a:t>
            </a:r>
            <a:r>
              <a:rPr lang="en-US" sz="1400" dirty="0">
                <a:solidFill>
                  <a:schemeClr val="dk1"/>
                </a:solidFill>
              </a:rPr>
              <a:t> å </a:t>
            </a:r>
            <a:r>
              <a:rPr lang="en-US" sz="1400" dirty="0" err="1">
                <a:solidFill>
                  <a:schemeClr val="dk1"/>
                </a:solidFill>
              </a:rPr>
              <a:t>presentere</a:t>
            </a:r>
            <a:r>
              <a:rPr lang="en-US" sz="1400" dirty="0">
                <a:solidFill>
                  <a:schemeClr val="dk1"/>
                </a:solidFill>
              </a:rPr>
              <a:t> seg </a:t>
            </a:r>
            <a:r>
              <a:rPr lang="en-US" sz="1400" dirty="0" err="1">
                <a:solidFill>
                  <a:schemeClr val="dk1"/>
                </a:solidFill>
              </a:rPr>
              <a:t>selv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i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noen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minutter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og</a:t>
            </a:r>
            <a:r>
              <a:rPr lang="en-US" sz="1400" dirty="0">
                <a:solidFill>
                  <a:schemeClr val="dk1"/>
                </a:solidFill>
              </a:rPr>
              <a:t> se </a:t>
            </a:r>
            <a:r>
              <a:rPr lang="en-US" sz="1400" dirty="0" err="1">
                <a:solidFill>
                  <a:schemeClr val="dk1"/>
                </a:solidFill>
              </a:rPr>
              <a:t>til</a:t>
            </a:r>
            <a:r>
              <a:rPr lang="en-US" sz="1400" dirty="0">
                <a:solidFill>
                  <a:schemeClr val="dk1"/>
                </a:solidFill>
              </a:rPr>
              <a:t> at </a:t>
            </a:r>
            <a:r>
              <a:rPr lang="en-US" sz="1400" dirty="0" err="1">
                <a:solidFill>
                  <a:schemeClr val="dk1"/>
                </a:solidFill>
              </a:rPr>
              <a:t>klubbens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medlemmer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personlig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presenterer</a:t>
            </a:r>
            <a:r>
              <a:rPr lang="en-US" sz="1400" dirty="0">
                <a:solidFill>
                  <a:schemeClr val="dk1"/>
                </a:solidFill>
              </a:rPr>
              <a:t> seg </a:t>
            </a:r>
            <a:r>
              <a:rPr lang="en-US" sz="1400" dirty="0" err="1">
                <a:solidFill>
                  <a:schemeClr val="dk1"/>
                </a:solidFill>
              </a:rPr>
              <a:t>selv</a:t>
            </a:r>
            <a:r>
              <a:rPr lang="en-US" sz="1400" dirty="0">
                <a:solidFill>
                  <a:schemeClr val="dk1"/>
                </a:solidFill>
              </a:rPr>
              <a:t> for det </a:t>
            </a:r>
            <a:r>
              <a:rPr lang="en-US" sz="1400" dirty="0" err="1">
                <a:solidFill>
                  <a:schemeClr val="dk1"/>
                </a:solidFill>
              </a:rPr>
              <a:t>enkelte</a:t>
            </a:r>
            <a:r>
              <a:rPr lang="en-US" sz="1400" dirty="0">
                <a:solidFill>
                  <a:schemeClr val="dk1"/>
                </a:solidFill>
              </a:rPr>
              <a:t> nye </a:t>
            </a:r>
            <a:r>
              <a:rPr lang="en-US" sz="1400" dirty="0" err="1">
                <a:solidFill>
                  <a:schemeClr val="dk1"/>
                </a:solidFill>
              </a:rPr>
              <a:t>medlem</a:t>
            </a:r>
            <a:endParaRPr sz="1400" dirty="0">
              <a:solidFill>
                <a:schemeClr val="dk1"/>
              </a:solidFill>
            </a:endParaRPr>
          </a:p>
          <a:p>
            <a:pPr marL="68580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205" name="Google Shape;205;g23c6ffe0a65_0_215"/>
          <p:cNvSpPr txBox="1">
            <a:spLocks noGrp="1"/>
          </p:cNvSpPr>
          <p:nvPr>
            <p:ph type="subTitle" idx="2"/>
          </p:nvPr>
        </p:nvSpPr>
        <p:spPr>
          <a:xfrm>
            <a:off x="380999" y="1796132"/>
            <a:ext cx="11506200" cy="6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None/>
            </a:pPr>
            <a:r>
              <a:rPr lang="en-US"/>
              <a:t>Fra ord til handling!</a:t>
            </a:r>
            <a:endParaRPr/>
          </a:p>
        </p:txBody>
      </p:sp>
      <p:sp>
        <p:nvSpPr>
          <p:cNvPr id="206" name="Google Shape;206;g23c6ffe0a65_0_215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pic>
        <p:nvPicPr>
          <p:cNvPr id="207" name="Google Shape;207;g23c6ffe0a65_0_215" descr="Et bilde som inneholder gulv, innendørs, område, møbler&#10;&#10;Automatisk generert beskrivelse"/>
          <p:cNvPicPr preferRelativeResize="0"/>
          <p:nvPr/>
        </p:nvPicPr>
        <p:blipFill rotWithShape="1">
          <a:blip r:embed="rId4">
            <a:alphaModFix/>
          </a:blip>
          <a:srcRect t="33492"/>
          <a:stretch/>
        </p:blipFill>
        <p:spPr>
          <a:xfrm>
            <a:off x="7098875" y="2043876"/>
            <a:ext cx="3988345" cy="3973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3c6ffe0a65_0_224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Informere og introdusere</a:t>
            </a:r>
            <a:endParaRPr/>
          </a:p>
        </p:txBody>
      </p:sp>
      <p:sp>
        <p:nvSpPr>
          <p:cNvPr id="213" name="Google Shape;213;g23c6ffe0a65_0_224"/>
          <p:cNvSpPr txBox="1">
            <a:spLocks noGrp="1"/>
          </p:cNvSpPr>
          <p:nvPr>
            <p:ph type="body" idx="1"/>
          </p:nvPr>
        </p:nvSpPr>
        <p:spPr>
          <a:xfrm>
            <a:off x="381000" y="2436800"/>
            <a:ext cx="5455800" cy="3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</a:rPr>
              <a:t>Informer nye medlemmer om klubben og RI og rett oppmerksomheten på følgende områder:</a:t>
            </a:r>
            <a:endParaRPr sz="1400">
              <a:solidFill>
                <a:schemeClr val="dk1"/>
              </a:solidFill>
            </a:endParaRPr>
          </a:p>
          <a:p>
            <a:pPr marL="22860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>
                <a:solidFill>
                  <a:schemeClr val="dk1"/>
                </a:solidFill>
              </a:rPr>
              <a:t>Rotarys retningslinjer og «service above self»</a:t>
            </a:r>
            <a:endParaRPr sz="1400">
              <a:solidFill>
                <a:schemeClr val="dk1"/>
              </a:solidFill>
            </a:endParaRPr>
          </a:p>
          <a:p>
            <a:pPr marL="22860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>
                <a:solidFill>
                  <a:schemeClr val="dk1"/>
                </a:solidFill>
              </a:rPr>
              <a:t>Muligheter for samfunnsprosjekter</a:t>
            </a:r>
            <a:endParaRPr sz="1400">
              <a:solidFill>
                <a:schemeClr val="dk1"/>
              </a:solidFill>
            </a:endParaRPr>
          </a:p>
          <a:p>
            <a:pPr marL="22860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>
                <a:solidFill>
                  <a:schemeClr val="dk1"/>
                </a:solidFill>
              </a:rPr>
              <a:t>Rotarys historie og hva Rotary har gjennomført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</a:rPr>
              <a:t>Presenter Rotary for tenkbare medlemmer:</a:t>
            </a:r>
            <a:endParaRPr sz="1400">
              <a:solidFill>
                <a:schemeClr val="dk1"/>
              </a:solidFill>
            </a:endParaRPr>
          </a:p>
          <a:p>
            <a:pPr marL="22860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>
                <a:solidFill>
                  <a:schemeClr val="dk1"/>
                </a:solidFill>
              </a:rPr>
              <a:t>Klubben og dens serviceprosjekt med aktiviteter</a:t>
            </a:r>
            <a:endParaRPr sz="1400">
              <a:solidFill>
                <a:schemeClr val="dk1"/>
              </a:solidFill>
            </a:endParaRPr>
          </a:p>
          <a:p>
            <a:pPr marL="22860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>
                <a:solidFill>
                  <a:schemeClr val="dk1"/>
                </a:solidFill>
              </a:rPr>
              <a:t>Rotary international og Rotary Foundation</a:t>
            </a:r>
            <a:endParaRPr sz="1400">
              <a:solidFill>
                <a:schemeClr val="dk1"/>
              </a:solidFill>
            </a:endParaRPr>
          </a:p>
          <a:p>
            <a:pPr marL="22860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>
                <a:solidFill>
                  <a:schemeClr val="dk1"/>
                </a:solidFill>
              </a:rPr>
              <a:t>Fordeler og forventninger som 4 spørsmålsprøven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Hvordan vil vår klubb presentere Rotary for tenkbare medlemmer?</a:t>
            </a:r>
            <a:endParaRPr sz="1400">
              <a:solidFill>
                <a:schemeClr val="dk1"/>
              </a:solidFill>
            </a:endParaRPr>
          </a:p>
          <a:p>
            <a:pPr marL="685800" lvl="1" indent="-254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i="1" u="sng">
                <a:solidFill>
                  <a:schemeClr val="hlink"/>
                </a:solidFill>
                <a:hlinkClick r:id="rId3"/>
              </a:rPr>
              <a:t>Se eget PDF vedlegg fra en klubb som eksempel</a:t>
            </a:r>
            <a:endParaRPr sz="1400" i="1">
              <a:solidFill>
                <a:schemeClr val="dk1"/>
              </a:solidFill>
            </a:endParaRPr>
          </a:p>
          <a:p>
            <a:pPr marL="685800" lvl="1" indent="-254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i="1">
                <a:solidFill>
                  <a:schemeClr val="dk1"/>
                </a:solidFill>
              </a:rPr>
              <a:t>Bruk </a:t>
            </a:r>
            <a:r>
              <a:rPr lang="en-US" sz="1400" i="1" u="sng">
                <a:solidFill>
                  <a:schemeClr val="hlink"/>
                </a:solidFill>
                <a:hlinkClick r:id="rId4"/>
              </a:rPr>
              <a:t>brandcenter </a:t>
            </a:r>
            <a:r>
              <a:rPr lang="en-US" sz="1400" i="1">
                <a:solidFill>
                  <a:schemeClr val="dk1"/>
                </a:solidFill>
              </a:rPr>
              <a:t>og lag egen klubbrosjyre som “selger” og presenterer klubben</a:t>
            </a:r>
            <a:endParaRPr sz="1400" i="1">
              <a:solidFill>
                <a:schemeClr val="dk1"/>
              </a:solidFill>
            </a:endParaRPr>
          </a:p>
          <a:p>
            <a:pPr marL="685800" lvl="1" indent="-254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endParaRPr sz="1400" b="1">
              <a:solidFill>
                <a:schemeClr val="dk1"/>
              </a:solidFill>
            </a:endParaRPr>
          </a:p>
        </p:txBody>
      </p:sp>
      <p:sp>
        <p:nvSpPr>
          <p:cNvPr id="214" name="Google Shape;214;g23c6ffe0a65_0_224"/>
          <p:cNvSpPr txBox="1">
            <a:spLocks noGrp="1"/>
          </p:cNvSpPr>
          <p:nvPr>
            <p:ph type="subTitle" idx="2"/>
          </p:nvPr>
        </p:nvSpPr>
        <p:spPr>
          <a:xfrm>
            <a:off x="380999" y="1796132"/>
            <a:ext cx="11506200" cy="6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None/>
            </a:pPr>
            <a:r>
              <a:rPr lang="en-US"/>
              <a:t>Fra ord til handling!</a:t>
            </a:r>
            <a:endParaRPr/>
          </a:p>
        </p:txBody>
      </p:sp>
      <p:sp>
        <p:nvSpPr>
          <p:cNvPr id="215" name="Google Shape;215;g23c6ffe0a65_0_224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pic>
        <p:nvPicPr>
          <p:cNvPr id="216" name="Google Shape;216;g23c6ffe0a65_0_224" descr="Et bilde som inneholder tekst, appelsin, skilt&#10;&#10;Automatisk generert beskrivelse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7331725" y="1985700"/>
            <a:ext cx="4147500" cy="310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3c6ffe0a65_0_235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Engasjere</a:t>
            </a:r>
            <a:endParaRPr b="0"/>
          </a:p>
        </p:txBody>
      </p:sp>
      <p:sp>
        <p:nvSpPr>
          <p:cNvPr id="222" name="Google Shape;222;g23c6ffe0a65_0_235"/>
          <p:cNvSpPr txBox="1">
            <a:spLocks noGrp="1"/>
          </p:cNvSpPr>
          <p:nvPr>
            <p:ph type="body" idx="1"/>
          </p:nvPr>
        </p:nvSpPr>
        <p:spPr>
          <a:xfrm>
            <a:off x="381000" y="2436800"/>
            <a:ext cx="5455800" cy="3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lvl="1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>
                <a:solidFill>
                  <a:schemeClr val="dk1"/>
                </a:solidFill>
              </a:rPr>
              <a:t>Engasjere nye medlemmer i klubbkomitéer, aktiviteter, innsamlinger, evt. styremøter, klubbmøter og sosiale sammenkomster så raskt som mulig.</a:t>
            </a:r>
            <a:endParaRPr sz="2800">
              <a:solidFill>
                <a:schemeClr val="dk1"/>
              </a:solidFill>
            </a:endParaRPr>
          </a:p>
          <a:p>
            <a:pPr marL="685800" lvl="1" indent="-2032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>
                <a:solidFill>
                  <a:schemeClr val="dk1"/>
                </a:solidFill>
              </a:rPr>
              <a:t>Det anbefales å utpeke en fadder for det nye medlemmet som får i oppgave å holde tett kontakt med den nye rotarianeren inntil vedkommende er godt integrert i klubben.</a:t>
            </a:r>
            <a:endParaRPr sz="2800">
              <a:solidFill>
                <a:schemeClr val="dk1"/>
              </a:solidFill>
            </a:endParaRPr>
          </a:p>
          <a:p>
            <a:pPr marL="685800" lvl="1" indent="-2032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>
                <a:solidFill>
                  <a:schemeClr val="dk1"/>
                </a:solidFill>
              </a:rPr>
              <a:t>Vår klubb prioriterer å engasjere alle klubbens medlemmer gjennom konkrete aktiviteter som vist under:</a:t>
            </a:r>
            <a:endParaRPr sz="1400" b="1">
              <a:solidFill>
                <a:schemeClr val="dk1"/>
              </a:solidFill>
            </a:endParaRPr>
          </a:p>
        </p:txBody>
      </p:sp>
      <p:sp>
        <p:nvSpPr>
          <p:cNvPr id="223" name="Google Shape;223;g23c6ffe0a65_0_235"/>
          <p:cNvSpPr txBox="1">
            <a:spLocks noGrp="1"/>
          </p:cNvSpPr>
          <p:nvPr>
            <p:ph type="subTitle" idx="2"/>
          </p:nvPr>
        </p:nvSpPr>
        <p:spPr>
          <a:xfrm>
            <a:off x="380999" y="1796132"/>
            <a:ext cx="11506200" cy="6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None/>
            </a:pPr>
            <a:r>
              <a:rPr lang="en-US"/>
              <a:t>Fra ord til handling!</a:t>
            </a:r>
            <a:endParaRPr/>
          </a:p>
        </p:txBody>
      </p:sp>
      <p:sp>
        <p:nvSpPr>
          <p:cNvPr id="224" name="Google Shape;224;g23c6ffe0a65_0_235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pic>
        <p:nvPicPr>
          <p:cNvPr id="225" name="Google Shape;225;g23c6ffe0a65_0_235" descr="Et bilde som inneholder person, innendørs, folk, bord&#10;&#10;Automatisk generert beskrivels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7186" y="1825625"/>
            <a:ext cx="5333658" cy="3232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B62051-B879-4F61-9C9C-8B796F4E2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sz="4100" dirty="0"/>
              <a:t>Hva tilbyr vi klubbene fra D2305 </a:t>
            </a:r>
            <a:r>
              <a:rPr lang="nb-NO" sz="4100" dirty="0" err="1"/>
              <a:t>medlemskapskomitè</a:t>
            </a:r>
            <a:r>
              <a:rPr lang="nb-NO" sz="4100" dirty="0"/>
              <a:t>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15255E-77B6-4C8F-9D0B-906CDCD46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2000" dirty="0"/>
              <a:t>Rådgiving</a:t>
            </a:r>
          </a:p>
          <a:p>
            <a:pPr lvl="1"/>
            <a:r>
              <a:rPr lang="nb-NO" sz="2000" dirty="0"/>
              <a:t>Hjelp til selvhjelp gjennom aktiviteter for rekruttering</a:t>
            </a:r>
          </a:p>
          <a:p>
            <a:pPr lvl="1"/>
            <a:r>
              <a:rPr lang="nb-NO" sz="2000" dirty="0"/>
              <a:t>Herunder også opprettelse av nye klubber i samarbeid med D2305 «Komite for nye klubber»</a:t>
            </a:r>
          </a:p>
          <a:p>
            <a:r>
              <a:rPr lang="nb-NO" sz="2000" dirty="0" err="1"/>
              <a:t>Coaching</a:t>
            </a:r>
            <a:endParaRPr lang="nb-NO" sz="2000" dirty="0"/>
          </a:p>
          <a:p>
            <a:pPr lvl="1"/>
            <a:r>
              <a:rPr lang="nb-NO" sz="2000" dirty="0"/>
              <a:t>Vi kan følge opp- og gi hjelp med igangsatte </a:t>
            </a:r>
            <a:r>
              <a:rPr lang="nb-NO" sz="2000" i="1" dirty="0"/>
              <a:t>aktiviteter</a:t>
            </a:r>
            <a:r>
              <a:rPr lang="nb-NO" sz="2000" dirty="0"/>
              <a:t> med klubbenes CMC</a:t>
            </a:r>
          </a:p>
          <a:p>
            <a:r>
              <a:rPr lang="nb-NO" sz="2000" dirty="0"/>
              <a:t>Rapporter</a:t>
            </a:r>
          </a:p>
          <a:p>
            <a:pPr lvl="1"/>
            <a:r>
              <a:rPr lang="nb-NO" sz="2000" dirty="0"/>
              <a:t>Vi deler månedlige rapporter på utviklingen for hver klubb med </a:t>
            </a:r>
            <a:r>
              <a:rPr lang="nb-NO" sz="2000" dirty="0" err="1"/>
              <a:t>distriktsledelsen</a:t>
            </a:r>
            <a:r>
              <a:rPr lang="nb-NO" sz="2000" dirty="0"/>
              <a:t> og den enkelte klubb ved CMC</a:t>
            </a:r>
          </a:p>
        </p:txBody>
      </p:sp>
      <p:pic>
        <p:nvPicPr>
          <p:cNvPr id="5" name="Picture 4" descr="Hender som holder hverandres hånd ledd og sammen satt sammen til å danne en sirkel">
            <a:extLst>
              <a:ext uri="{FF2B5EF4-FFF2-40B4-BE49-F238E27FC236}">
                <a16:creationId xmlns:a16="http://schemas.microsoft.com/office/drawing/2014/main" id="{5E0422E8-40E2-4153-9828-92A5508A07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58" r="25623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CC8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433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3c6ffe0a65_0_250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Utvikle</a:t>
            </a:r>
            <a:endParaRPr b="0"/>
          </a:p>
        </p:txBody>
      </p:sp>
      <p:sp>
        <p:nvSpPr>
          <p:cNvPr id="231" name="Google Shape;231;g23c6ffe0a65_0_250"/>
          <p:cNvSpPr txBox="1">
            <a:spLocks noGrp="1"/>
          </p:cNvSpPr>
          <p:nvPr>
            <p:ph type="body" idx="1"/>
          </p:nvPr>
        </p:nvSpPr>
        <p:spPr>
          <a:xfrm>
            <a:off x="381000" y="2436800"/>
            <a:ext cx="5455800" cy="3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dirty="0" err="1">
                <a:solidFill>
                  <a:schemeClr val="dk1"/>
                </a:solidFill>
              </a:rPr>
              <a:t>Utvikle</a:t>
            </a:r>
            <a:r>
              <a:rPr lang="en-US" sz="1400" dirty="0">
                <a:solidFill>
                  <a:schemeClr val="dk1"/>
                </a:solidFill>
              </a:rPr>
              <a:t> alle </a:t>
            </a:r>
            <a:r>
              <a:rPr lang="en-US" sz="1400" dirty="0" err="1">
                <a:solidFill>
                  <a:schemeClr val="dk1"/>
                </a:solidFill>
              </a:rPr>
              <a:t>klubbens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medlemmer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sånn</a:t>
            </a:r>
            <a:r>
              <a:rPr lang="en-US" sz="1400" dirty="0">
                <a:solidFill>
                  <a:schemeClr val="dk1"/>
                </a:solidFill>
              </a:rPr>
              <a:t> at de </a:t>
            </a:r>
            <a:r>
              <a:rPr lang="en-US" sz="1400" dirty="0" err="1">
                <a:solidFill>
                  <a:schemeClr val="dk1"/>
                </a:solidFill>
              </a:rPr>
              <a:t>har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tilstrekkelige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kunnskaper</a:t>
            </a:r>
            <a:r>
              <a:rPr lang="en-US" sz="1400" dirty="0">
                <a:solidFill>
                  <a:schemeClr val="dk1"/>
                </a:solidFill>
              </a:rPr>
              <a:t> for å ta </a:t>
            </a:r>
            <a:r>
              <a:rPr lang="en-US" sz="1400" dirty="0" err="1">
                <a:solidFill>
                  <a:schemeClr val="dk1"/>
                </a:solidFill>
              </a:rPr>
              <a:t>initiativ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og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bli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aktive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medlemmer</a:t>
            </a:r>
            <a:r>
              <a:rPr lang="en-US" sz="1400" dirty="0">
                <a:solidFill>
                  <a:schemeClr val="dk1"/>
                </a:solidFill>
              </a:rPr>
              <a:t>. </a:t>
            </a:r>
            <a:r>
              <a:rPr lang="en-US" sz="1400" dirty="0" err="1">
                <a:solidFill>
                  <a:schemeClr val="dk1"/>
                </a:solidFill>
              </a:rPr>
              <a:t>Klubben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bør</a:t>
            </a:r>
            <a:r>
              <a:rPr lang="en-US" sz="1400" dirty="0">
                <a:solidFill>
                  <a:schemeClr val="dk1"/>
                </a:solidFill>
              </a:rPr>
              <a:t>  </a:t>
            </a:r>
            <a:r>
              <a:rPr lang="en-US" sz="1400" dirty="0" err="1">
                <a:solidFill>
                  <a:schemeClr val="dk1"/>
                </a:solidFill>
              </a:rPr>
              <a:t>sette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opp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en</a:t>
            </a:r>
            <a:r>
              <a:rPr lang="en-US" sz="1400" dirty="0">
                <a:solidFill>
                  <a:schemeClr val="dk1"/>
                </a:solidFill>
              </a:rPr>
              <a:t> plan for </a:t>
            </a:r>
            <a:r>
              <a:rPr lang="en-US" sz="1400" dirty="0" err="1">
                <a:solidFill>
                  <a:schemeClr val="dk1"/>
                </a:solidFill>
              </a:rPr>
              <a:t>løpende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utviking</a:t>
            </a:r>
            <a:r>
              <a:rPr lang="en-US" sz="1400" dirty="0">
                <a:solidFill>
                  <a:schemeClr val="dk1"/>
                </a:solidFill>
              </a:rPr>
              <a:t>/</a:t>
            </a:r>
            <a:r>
              <a:rPr lang="en-US" sz="1400" dirty="0" err="1">
                <a:solidFill>
                  <a:schemeClr val="dk1"/>
                </a:solidFill>
              </a:rPr>
              <a:t>informasjon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sånn</a:t>
            </a:r>
            <a:r>
              <a:rPr lang="en-US" sz="1400" dirty="0">
                <a:solidFill>
                  <a:schemeClr val="dk1"/>
                </a:solidFill>
              </a:rPr>
              <a:t> at </a:t>
            </a:r>
            <a:r>
              <a:rPr lang="en-US" sz="1400" dirty="0" err="1">
                <a:solidFill>
                  <a:schemeClr val="dk1"/>
                </a:solidFill>
              </a:rPr>
              <a:t>medlemmene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får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aktuell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informasjon</a:t>
            </a:r>
            <a:r>
              <a:rPr lang="en-US" sz="1400" dirty="0">
                <a:solidFill>
                  <a:schemeClr val="dk1"/>
                </a:solidFill>
              </a:rPr>
              <a:t> om </a:t>
            </a:r>
            <a:r>
              <a:rPr lang="en-US" sz="1400" dirty="0" err="1">
                <a:solidFill>
                  <a:schemeClr val="dk1"/>
                </a:solidFill>
              </a:rPr>
              <a:t>klubbprogram</a:t>
            </a:r>
            <a:r>
              <a:rPr lang="en-US" sz="1400" dirty="0">
                <a:solidFill>
                  <a:schemeClr val="dk1"/>
                </a:solidFill>
              </a:rPr>
              <a:t>, </a:t>
            </a:r>
            <a:r>
              <a:rPr lang="en-US" sz="1400" dirty="0" err="1">
                <a:solidFill>
                  <a:schemeClr val="dk1"/>
                </a:solidFill>
              </a:rPr>
              <a:t>prosjekt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og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initiativ</a:t>
            </a:r>
            <a:r>
              <a:rPr lang="en-US" sz="1400" dirty="0">
                <a:solidFill>
                  <a:schemeClr val="dk1"/>
                </a:solidFill>
              </a:rPr>
              <a:t>. 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dirty="0" err="1">
                <a:solidFill>
                  <a:schemeClr val="dk1"/>
                </a:solidFill>
              </a:rPr>
              <a:t>Klubbene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skal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også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sende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ut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nyheter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fra</a:t>
            </a:r>
            <a:r>
              <a:rPr lang="en-US" sz="1400" dirty="0">
                <a:solidFill>
                  <a:schemeClr val="dk1"/>
                </a:solidFill>
              </a:rPr>
              <a:t> RI </a:t>
            </a:r>
            <a:r>
              <a:rPr lang="en-US" sz="1400" dirty="0" err="1">
                <a:solidFill>
                  <a:schemeClr val="dk1"/>
                </a:solidFill>
              </a:rPr>
              <a:t>og</a:t>
            </a:r>
            <a:r>
              <a:rPr lang="en-US" sz="1400" dirty="0">
                <a:solidFill>
                  <a:schemeClr val="dk1"/>
                </a:solidFill>
              </a:rPr>
              <a:t> RF </a:t>
            </a:r>
            <a:r>
              <a:rPr lang="en-US" sz="1400" dirty="0" err="1">
                <a:solidFill>
                  <a:schemeClr val="dk1"/>
                </a:solidFill>
              </a:rPr>
              <a:t>til</a:t>
            </a:r>
            <a:r>
              <a:rPr lang="en-US" sz="1400" dirty="0">
                <a:solidFill>
                  <a:schemeClr val="dk1"/>
                </a:solidFill>
              </a:rPr>
              <a:t> alle </a:t>
            </a:r>
            <a:r>
              <a:rPr lang="en-US" sz="1400" dirty="0" err="1">
                <a:solidFill>
                  <a:schemeClr val="dk1"/>
                </a:solidFill>
              </a:rPr>
              <a:t>medlemmene</a:t>
            </a:r>
            <a:r>
              <a:rPr lang="en-US" sz="1400" dirty="0">
                <a:solidFill>
                  <a:schemeClr val="dk1"/>
                </a:solidFill>
              </a:rPr>
              <a:t>. 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dirty="0" err="1">
                <a:solidFill>
                  <a:schemeClr val="dk1"/>
                </a:solidFill>
              </a:rPr>
              <a:t>Klubben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kan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også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lage</a:t>
            </a:r>
            <a:r>
              <a:rPr lang="en-US" sz="1400" dirty="0">
                <a:solidFill>
                  <a:schemeClr val="dk1"/>
                </a:solidFill>
              </a:rPr>
              <a:t> et </a:t>
            </a:r>
            <a:r>
              <a:rPr lang="en-US" sz="1400" dirty="0" err="1">
                <a:solidFill>
                  <a:schemeClr val="dk1"/>
                </a:solidFill>
              </a:rPr>
              <a:t>eget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utviklingsprogram</a:t>
            </a:r>
            <a:r>
              <a:rPr lang="en-US" sz="1400" dirty="0">
                <a:solidFill>
                  <a:schemeClr val="dk1"/>
                </a:solidFill>
              </a:rPr>
              <a:t> for </a:t>
            </a:r>
            <a:r>
              <a:rPr lang="en-US" sz="1400" dirty="0" err="1">
                <a:solidFill>
                  <a:schemeClr val="dk1"/>
                </a:solidFill>
              </a:rPr>
              <a:t>medlemmene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som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omhandler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endParaRPr sz="1400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dirty="0" err="1">
                <a:solidFill>
                  <a:schemeClr val="dk1"/>
                </a:solidFill>
              </a:rPr>
              <a:t>Bruke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malen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fra</a:t>
            </a:r>
            <a:r>
              <a:rPr lang="en-US" sz="1400" dirty="0">
                <a:solidFill>
                  <a:schemeClr val="dk1"/>
                </a:solidFill>
              </a:rPr>
              <a:t> RLI (rotary leadership institute international) program for </a:t>
            </a:r>
            <a:r>
              <a:rPr lang="en-US" sz="1400" dirty="0" err="1">
                <a:solidFill>
                  <a:schemeClr val="dk1"/>
                </a:solidFill>
              </a:rPr>
              <a:t>skolering</a:t>
            </a:r>
            <a:r>
              <a:rPr lang="en-US" sz="1400" dirty="0">
                <a:solidFill>
                  <a:schemeClr val="dk1"/>
                </a:solidFill>
              </a:rPr>
              <a:t> av </a:t>
            </a:r>
            <a:r>
              <a:rPr lang="en-US" sz="1400" dirty="0" err="1">
                <a:solidFill>
                  <a:schemeClr val="dk1"/>
                </a:solidFill>
              </a:rPr>
              <a:t>egne</a:t>
            </a:r>
            <a:endParaRPr sz="1400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dirty="0">
                <a:solidFill>
                  <a:schemeClr val="dk1"/>
                </a:solidFill>
              </a:rPr>
              <a:t>Lage </a:t>
            </a:r>
            <a:r>
              <a:rPr lang="en-US" sz="1400" dirty="0" err="1">
                <a:solidFill>
                  <a:schemeClr val="dk1"/>
                </a:solidFill>
              </a:rPr>
              <a:t>innhold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på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møter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som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også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inkluderer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hva</a:t>
            </a:r>
            <a:r>
              <a:rPr lang="en-US" sz="1400" dirty="0">
                <a:solidFill>
                  <a:schemeClr val="dk1"/>
                </a:solidFill>
              </a:rPr>
              <a:t> Rotary </a:t>
            </a:r>
            <a:r>
              <a:rPr lang="en-US" sz="1400" dirty="0" err="1">
                <a:solidFill>
                  <a:schemeClr val="dk1"/>
                </a:solidFill>
              </a:rPr>
              <a:t>står</a:t>
            </a:r>
            <a:r>
              <a:rPr lang="en-US" sz="1400" dirty="0">
                <a:solidFill>
                  <a:schemeClr val="dk1"/>
                </a:solidFill>
              </a:rPr>
              <a:t> for </a:t>
            </a:r>
            <a:r>
              <a:rPr lang="en-US" sz="1400" dirty="0" err="1">
                <a:solidFill>
                  <a:schemeClr val="dk1"/>
                </a:solidFill>
              </a:rPr>
              <a:t>og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hvem</a:t>
            </a:r>
            <a:r>
              <a:rPr lang="en-US" sz="1400" dirty="0">
                <a:solidFill>
                  <a:schemeClr val="dk1"/>
                </a:solidFill>
              </a:rPr>
              <a:t> vi er.</a:t>
            </a:r>
            <a:endParaRPr sz="1400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dirty="0" err="1">
                <a:solidFill>
                  <a:schemeClr val="dk1"/>
                </a:solidFill>
              </a:rPr>
              <a:t>Bruke</a:t>
            </a:r>
            <a:r>
              <a:rPr lang="en-US" sz="1400" dirty="0">
                <a:solidFill>
                  <a:schemeClr val="dk1"/>
                </a:solidFill>
              </a:rPr>
              <a:t> 4 - 7- 5- </a:t>
            </a:r>
            <a:r>
              <a:rPr lang="en-US" sz="1400" dirty="0" err="1">
                <a:solidFill>
                  <a:schemeClr val="dk1"/>
                </a:solidFill>
              </a:rPr>
              <a:t>som</a:t>
            </a:r>
            <a:r>
              <a:rPr lang="en-US" sz="1400" dirty="0">
                <a:solidFill>
                  <a:schemeClr val="dk1"/>
                </a:solidFill>
              </a:rPr>
              <a:t> rammer for </a:t>
            </a:r>
            <a:r>
              <a:rPr lang="en-US" sz="1400" dirty="0" err="1">
                <a:solidFill>
                  <a:schemeClr val="dk1"/>
                </a:solidFill>
              </a:rPr>
              <a:t>opplæringen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til</a:t>
            </a:r>
            <a:r>
              <a:rPr lang="en-US" sz="1400" dirty="0">
                <a:solidFill>
                  <a:schemeClr val="dk1"/>
                </a:solidFill>
              </a:rPr>
              <a:t> nye </a:t>
            </a:r>
            <a:r>
              <a:rPr lang="en-US" sz="1400" dirty="0" err="1">
                <a:solidFill>
                  <a:schemeClr val="dk1"/>
                </a:solidFill>
              </a:rPr>
              <a:t>og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eksisterende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medlemmer</a:t>
            </a:r>
            <a:r>
              <a:rPr lang="en-US" sz="1400" dirty="0">
                <a:solidFill>
                  <a:schemeClr val="dk1"/>
                </a:solidFill>
              </a:rPr>
              <a:t>. </a:t>
            </a:r>
            <a:endParaRPr sz="1400" b="1" dirty="0">
              <a:solidFill>
                <a:schemeClr val="dk1"/>
              </a:solidFill>
            </a:endParaRPr>
          </a:p>
        </p:txBody>
      </p:sp>
      <p:sp>
        <p:nvSpPr>
          <p:cNvPr id="232" name="Google Shape;232;g23c6ffe0a65_0_250"/>
          <p:cNvSpPr txBox="1">
            <a:spLocks noGrp="1"/>
          </p:cNvSpPr>
          <p:nvPr>
            <p:ph type="subTitle" idx="2"/>
          </p:nvPr>
        </p:nvSpPr>
        <p:spPr>
          <a:xfrm>
            <a:off x="380999" y="1796132"/>
            <a:ext cx="11506200" cy="6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None/>
            </a:pPr>
            <a:r>
              <a:rPr lang="en-US"/>
              <a:t>Fra ord til handling!</a:t>
            </a:r>
            <a:endParaRPr/>
          </a:p>
        </p:txBody>
      </p:sp>
      <p:sp>
        <p:nvSpPr>
          <p:cNvPr id="233" name="Google Shape;233;g23c6ffe0a65_0_250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234" name="Google Shape;234;g23c6ffe0a65_0_250" descr="Et bilde som inneholder tekst, appelsin, skilt&#10;&#10;Automatisk generert beskrivelse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331725" y="1985700"/>
            <a:ext cx="4147500" cy="310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5" name="Google Shape;235;g23c6ffe0a65_0_250" descr="Et bilde som inneholder leke&#10;&#10;Automatisk generert beskrivels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9800" y="1825625"/>
            <a:ext cx="5328979" cy="3413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3c6ffe0a65_0_269"/>
          <p:cNvSpPr txBox="1">
            <a:spLocks noGrp="1"/>
          </p:cNvSpPr>
          <p:nvPr>
            <p:ph type="body" idx="1"/>
          </p:nvPr>
        </p:nvSpPr>
        <p:spPr>
          <a:xfrm>
            <a:off x="6350000" y="2141538"/>
            <a:ext cx="5537100" cy="31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1" indent="-1444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Vår klubb har forstått at medlemsutvikling er en kontinuerlig prosess.</a:t>
            </a:r>
            <a:endParaRPr sz="2800"/>
          </a:p>
          <a:p>
            <a:pPr marL="228600" lvl="1" indent="-1444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Vi vil fortsette å jobbe mot våre mål om x antall nye medlemmer.</a:t>
            </a:r>
            <a:endParaRPr sz="2800"/>
          </a:p>
          <a:p>
            <a:pPr marL="228600" lvl="1" indent="-1444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Vår klubb har tre følgende sterke sider som vi vil bygge videre på for å få nye medlemmer. </a:t>
            </a:r>
            <a:endParaRPr sz="1400"/>
          </a:p>
          <a:p>
            <a:pPr marL="1143000" lvl="2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romanLcPeriod"/>
            </a:pPr>
            <a:r>
              <a:rPr lang="en-US" sz="1400"/>
              <a:t>Her fylles inn en sterk side</a:t>
            </a:r>
            <a:endParaRPr sz="1400"/>
          </a:p>
          <a:p>
            <a:pPr marL="1143000" lvl="2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romanLcPeriod"/>
            </a:pPr>
            <a:r>
              <a:rPr lang="en-US" sz="1400"/>
              <a:t>Her fylles inn en sterk side</a:t>
            </a:r>
            <a:endParaRPr sz="1400"/>
          </a:p>
          <a:p>
            <a:pPr marL="1143000" lvl="2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romanLcPeriod"/>
            </a:pPr>
            <a:r>
              <a:rPr lang="en-US" sz="1400"/>
              <a:t>Her fylles inn en sterk side</a:t>
            </a:r>
            <a:endParaRPr sz="1400"/>
          </a:p>
          <a:p>
            <a:pPr marL="228600" lvl="1" indent="-169862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</a:pPr>
            <a:endParaRPr/>
          </a:p>
        </p:txBody>
      </p:sp>
      <p:sp>
        <p:nvSpPr>
          <p:cNvPr id="241" name="Google Shape;241;g23c6ffe0a65_0_269"/>
          <p:cNvSpPr txBox="1">
            <a:spLocks noGrp="1"/>
          </p:cNvSpPr>
          <p:nvPr>
            <p:ph type="body" idx="2"/>
          </p:nvPr>
        </p:nvSpPr>
        <p:spPr>
          <a:xfrm>
            <a:off x="558800" y="2141538"/>
            <a:ext cx="4978500" cy="1135200"/>
          </a:xfrm>
          <a:prstGeom prst="rect">
            <a:avLst/>
          </a:prstGeom>
          <a:noFill/>
          <a:ln w="25400" cap="flat" cmpd="sng">
            <a:solidFill>
              <a:srgbClr val="EFF4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en-US"/>
              <a:t>Oppsummering</a:t>
            </a:r>
            <a:endParaRPr/>
          </a:p>
        </p:txBody>
      </p:sp>
      <p:sp>
        <p:nvSpPr>
          <p:cNvPr id="242" name="Google Shape;242;g23c6ffe0a65_0_269"/>
          <p:cNvSpPr txBox="1">
            <a:spLocks noGrp="1"/>
          </p:cNvSpPr>
          <p:nvPr>
            <p:ph type="subTitle" idx="3"/>
          </p:nvPr>
        </p:nvSpPr>
        <p:spPr>
          <a:xfrm>
            <a:off x="554567" y="3383632"/>
            <a:ext cx="5465100" cy="19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Fra ord til handling!</a:t>
            </a:r>
            <a:endParaRPr/>
          </a:p>
        </p:txBody>
      </p:sp>
      <p:sp>
        <p:nvSpPr>
          <p:cNvPr id="243" name="Google Shape;243;g23c6ffe0a65_0_269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249" name="Google Shape;249;p15"/>
          <p:cNvSpPr txBox="1"/>
          <p:nvPr/>
        </p:nvSpPr>
        <p:spPr>
          <a:xfrm>
            <a:off x="796834" y="2873829"/>
            <a:ext cx="96666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7200" b="1" dirty="0">
                <a:solidFill>
                  <a:schemeClr val="lt1"/>
                </a:solidFill>
              </a:rPr>
              <a:t>Vi er </a:t>
            </a:r>
            <a:r>
              <a:rPr lang="en-US" sz="7200" b="1" dirty="0" err="1">
                <a:solidFill>
                  <a:schemeClr val="lt1"/>
                </a:solidFill>
              </a:rPr>
              <a:t>i</a:t>
            </a:r>
            <a:r>
              <a:rPr lang="en-US" sz="7200" b="1" dirty="0">
                <a:solidFill>
                  <a:schemeClr val="lt1"/>
                </a:solidFill>
              </a:rPr>
              <a:t> gang med </a:t>
            </a:r>
            <a:r>
              <a:rPr lang="en-US" sz="7200" b="1" dirty="0" err="1">
                <a:solidFill>
                  <a:schemeClr val="lt1"/>
                </a:solidFill>
              </a:rPr>
              <a:t>rekruttering</a:t>
            </a:r>
            <a:r>
              <a:rPr lang="en-US" sz="7200" b="1" dirty="0">
                <a:solidFill>
                  <a:schemeClr val="lt1"/>
                </a:solidFill>
              </a:rPr>
              <a:t> </a:t>
            </a:r>
            <a:br>
              <a:rPr lang="en-US" sz="7200" b="1" dirty="0">
                <a:solidFill>
                  <a:schemeClr val="lt1"/>
                </a:solidFill>
              </a:rPr>
            </a:br>
            <a:r>
              <a:rPr lang="en-US" sz="7200" b="1" dirty="0">
                <a:solidFill>
                  <a:schemeClr val="lt1"/>
                </a:solidFill>
              </a:rPr>
              <a:t>- </a:t>
            </a:r>
            <a:r>
              <a:rPr lang="en-US" sz="7200" b="1" dirty="0" err="1">
                <a:solidFill>
                  <a:schemeClr val="lt1"/>
                </a:solidFill>
              </a:rPr>
              <a:t>fra</a:t>
            </a:r>
            <a:r>
              <a:rPr lang="en-US" sz="7200" b="1" dirty="0">
                <a:solidFill>
                  <a:schemeClr val="lt1"/>
                </a:solidFill>
              </a:rPr>
              <a:t> </a:t>
            </a:r>
            <a:r>
              <a:rPr lang="en-US" sz="7200" b="1" dirty="0" err="1">
                <a:solidFill>
                  <a:schemeClr val="lt1"/>
                </a:solidFill>
              </a:rPr>
              <a:t>ord</a:t>
            </a:r>
            <a:r>
              <a:rPr lang="en-US" sz="7200" b="1" dirty="0">
                <a:solidFill>
                  <a:schemeClr val="lt1"/>
                </a:solidFill>
              </a:rPr>
              <a:t> </a:t>
            </a:r>
            <a:r>
              <a:rPr lang="en-US" sz="7200" b="1" dirty="0" err="1">
                <a:solidFill>
                  <a:schemeClr val="lt1"/>
                </a:solidFill>
              </a:rPr>
              <a:t>til</a:t>
            </a:r>
            <a:r>
              <a:rPr lang="en-US" sz="7200" b="1" dirty="0">
                <a:solidFill>
                  <a:schemeClr val="lt1"/>
                </a:solidFill>
              </a:rPr>
              <a:t> handling! 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7"/>
          <p:cNvSpPr/>
          <p:nvPr/>
        </p:nvSpPr>
        <p:spPr>
          <a:xfrm>
            <a:off x="0" y="3339029"/>
            <a:ext cx="12192000" cy="2176200"/>
          </a:xfrm>
          <a:prstGeom prst="rect">
            <a:avLst/>
          </a:prstGeom>
          <a:solidFill>
            <a:srgbClr val="02B3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highlight>
                <a:srgbClr val="01B4E7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503" y="359524"/>
            <a:ext cx="2609628" cy="261998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/>
          <p:nvPr/>
        </p:nvSpPr>
        <p:spPr>
          <a:xfrm>
            <a:off x="101823" y="6960359"/>
            <a:ext cx="5330100" cy="9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3600" b="1" i="0" u="none" strike="noStrike" cap="none">
                <a:solidFill>
                  <a:srgbClr val="DA1A5A"/>
                </a:solidFill>
                <a:latin typeface="Arial"/>
                <a:ea typeface="Arial"/>
                <a:cs typeface="Arial"/>
                <a:sym typeface="Arial"/>
              </a:rPr>
              <a:t>Title Page Option</a:t>
            </a:r>
            <a:endParaRPr sz="3600" b="1" i="0" u="none" strike="noStrike" cap="none">
              <a:solidFill>
                <a:srgbClr val="DA1A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0" y="3807029"/>
            <a:ext cx="12192000" cy="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no-NO" sz="4800" b="1">
                <a:solidFill>
                  <a:schemeClr val="lt1"/>
                </a:solidFill>
              </a:rPr>
              <a:t>Verktøy og idebank </a:t>
            </a:r>
            <a:endParaRPr/>
          </a:p>
        </p:txBody>
      </p:sp>
      <p:sp>
        <p:nvSpPr>
          <p:cNvPr id="109" name="Google Shape;109;p17"/>
          <p:cNvSpPr txBox="1"/>
          <p:nvPr/>
        </p:nvSpPr>
        <p:spPr>
          <a:xfrm>
            <a:off x="0" y="4588900"/>
            <a:ext cx="121920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no-NO" sz="3200" b="1">
                <a:solidFill>
                  <a:schemeClr val="lt1"/>
                </a:solidFill>
              </a:rPr>
              <a:t>Medlemsutvikling i klubb</a:t>
            </a:r>
            <a:endParaRPr/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5049" y="4943025"/>
            <a:ext cx="4406025" cy="239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nb-NO" sz="4000" dirty="0"/>
              <a:t>Lag et m</a:t>
            </a:r>
            <a:r>
              <a:rPr lang="no-NO" sz="4000" dirty="0"/>
              <a:t>ålbilde for medlemskapskomiteen i klubben</a:t>
            </a:r>
            <a:endParaRPr sz="4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 dirty="0"/>
          </a:p>
        </p:txBody>
      </p:sp>
      <p:sp>
        <p:nvSpPr>
          <p:cNvPr id="116" name="Google Shape;116;p18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o-NO"/>
              <a:t>34</a:t>
            </a:fld>
            <a:endParaRPr/>
          </a:p>
        </p:txBody>
      </p:sp>
      <p:sp>
        <p:nvSpPr>
          <p:cNvPr id="117" name="Google Shape;117;p18"/>
          <p:cNvSpPr txBox="1"/>
          <p:nvPr/>
        </p:nvSpPr>
        <p:spPr>
          <a:xfrm>
            <a:off x="616030" y="2023188"/>
            <a:ext cx="33756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no-NO" sz="3300" b="0" i="0" u="none" strike="noStrike" cap="none">
                <a:solidFill>
                  <a:srgbClr val="48595D"/>
                </a:solidFill>
                <a:latin typeface="Arial"/>
                <a:ea typeface="Arial"/>
                <a:cs typeface="Arial"/>
                <a:sym typeface="Arial"/>
              </a:rPr>
              <a:t>CHART TITLE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4380835" y="2023188"/>
            <a:ext cx="32421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no-NO" sz="3300" b="0" i="0" u="none" strike="noStrike" cap="none">
                <a:solidFill>
                  <a:srgbClr val="48595D"/>
                </a:solidFill>
                <a:latin typeface="Arial"/>
                <a:ea typeface="Arial"/>
                <a:cs typeface="Arial"/>
                <a:sym typeface="Arial"/>
              </a:rPr>
              <a:t>CHART TITLE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8"/>
          <p:cNvSpPr txBox="1"/>
          <p:nvPr/>
        </p:nvSpPr>
        <p:spPr>
          <a:xfrm>
            <a:off x="8012042" y="2023188"/>
            <a:ext cx="33756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no-NO" sz="3300" b="0" i="0" u="none" strike="noStrike" cap="none">
                <a:solidFill>
                  <a:srgbClr val="48595D"/>
                </a:solidFill>
                <a:latin typeface="Arial"/>
                <a:ea typeface="Arial"/>
                <a:cs typeface="Arial"/>
                <a:sym typeface="Arial"/>
              </a:rPr>
              <a:t>CHART TITLE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8"/>
          <p:cNvSpPr txBox="1"/>
          <p:nvPr/>
        </p:nvSpPr>
        <p:spPr>
          <a:xfrm>
            <a:off x="659781" y="5212228"/>
            <a:ext cx="33756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no-NO" sz="2200" b="0" i="0" u="none" strike="noStrike" cap="none">
                <a:solidFill>
                  <a:srgbClr val="48595D"/>
                </a:solidFill>
                <a:latin typeface="Arial"/>
                <a:ea typeface="Arial"/>
                <a:cs typeface="Arial"/>
                <a:sym typeface="Arial"/>
              </a:rPr>
              <a:t>Caption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8"/>
          <p:cNvSpPr txBox="1"/>
          <p:nvPr/>
        </p:nvSpPr>
        <p:spPr>
          <a:xfrm>
            <a:off x="4314101" y="5212229"/>
            <a:ext cx="33756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no-NO" sz="2200" b="0" i="0" u="none" strike="noStrike" cap="none">
                <a:solidFill>
                  <a:srgbClr val="48595D"/>
                </a:solidFill>
                <a:latin typeface="Arial"/>
                <a:ea typeface="Arial"/>
                <a:cs typeface="Arial"/>
                <a:sym typeface="Arial"/>
              </a:rPr>
              <a:t>Caption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8012042" y="5212228"/>
            <a:ext cx="33756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no-NO" sz="2200" b="0" i="0" u="none" strike="noStrike" cap="none">
                <a:solidFill>
                  <a:srgbClr val="48595D"/>
                </a:solidFill>
                <a:latin typeface="Arial"/>
                <a:ea typeface="Arial"/>
                <a:cs typeface="Arial"/>
                <a:sym typeface="Arial"/>
              </a:rPr>
              <a:t>Caption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" name="Google Shape;123;p18"/>
          <p:cNvGrpSpPr/>
          <p:nvPr/>
        </p:nvGrpSpPr>
        <p:grpSpPr>
          <a:xfrm>
            <a:off x="1076459" y="2762155"/>
            <a:ext cx="2454600" cy="2454600"/>
            <a:chOff x="2345919" y="-5196840"/>
            <a:chExt cx="2454600" cy="2454600"/>
          </a:xfrm>
        </p:grpSpPr>
        <p:sp>
          <p:nvSpPr>
            <p:cNvPr id="124" name="Google Shape;124;p18"/>
            <p:cNvSpPr/>
            <p:nvPr/>
          </p:nvSpPr>
          <p:spPr>
            <a:xfrm>
              <a:off x="2345919" y="-5196840"/>
              <a:ext cx="2454600" cy="2454600"/>
            </a:xfrm>
            <a:prstGeom prst="blockArc">
              <a:avLst>
                <a:gd name="adj1" fmla="val 18168680"/>
                <a:gd name="adj2" fmla="val 8725862"/>
                <a:gd name="adj3" fmla="val 21550"/>
              </a:avLst>
            </a:prstGeom>
            <a:solidFill>
              <a:srgbClr val="1745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8"/>
            <p:cNvSpPr/>
            <p:nvPr/>
          </p:nvSpPr>
          <p:spPr>
            <a:xfrm>
              <a:off x="2345919" y="-5196840"/>
              <a:ext cx="2454600" cy="2454600"/>
            </a:xfrm>
            <a:prstGeom prst="blockArc">
              <a:avLst>
                <a:gd name="adj1" fmla="val 8708587"/>
                <a:gd name="adj2" fmla="val 13474308"/>
                <a:gd name="adj3" fmla="val 21580"/>
              </a:avLst>
            </a:prstGeom>
            <a:solidFill>
              <a:srgbClr val="87217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8"/>
            <p:cNvSpPr/>
            <p:nvPr/>
          </p:nvSpPr>
          <p:spPr>
            <a:xfrm>
              <a:off x="2345919" y="-5196840"/>
              <a:ext cx="2454600" cy="2454600"/>
            </a:xfrm>
            <a:prstGeom prst="blockArc">
              <a:avLst>
                <a:gd name="adj1" fmla="val 13463912"/>
                <a:gd name="adj2" fmla="val 18191156"/>
                <a:gd name="adj3" fmla="val 21625"/>
              </a:avLst>
            </a:prstGeom>
            <a:solidFill>
              <a:srgbClr val="F7A8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127;p18"/>
          <p:cNvGrpSpPr/>
          <p:nvPr/>
        </p:nvGrpSpPr>
        <p:grpSpPr>
          <a:xfrm>
            <a:off x="4525948" y="2486235"/>
            <a:ext cx="3006300" cy="3006300"/>
            <a:chOff x="4959180" y="-5472760"/>
            <a:chExt cx="3006300" cy="3006300"/>
          </a:xfrm>
        </p:grpSpPr>
        <p:sp>
          <p:nvSpPr>
            <p:cNvPr id="128" name="Google Shape;128;p18"/>
            <p:cNvSpPr/>
            <p:nvPr/>
          </p:nvSpPr>
          <p:spPr>
            <a:xfrm rot="6300161">
              <a:off x="5235046" y="-5196894"/>
              <a:ext cx="2454567" cy="2454567"/>
            </a:xfrm>
            <a:prstGeom prst="blockArc">
              <a:avLst>
                <a:gd name="adj1" fmla="val 18168680"/>
                <a:gd name="adj2" fmla="val 8725862"/>
                <a:gd name="adj3" fmla="val 21550"/>
              </a:avLst>
            </a:prstGeom>
            <a:solidFill>
              <a:srgbClr val="87217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8"/>
            <p:cNvSpPr/>
            <p:nvPr/>
          </p:nvSpPr>
          <p:spPr>
            <a:xfrm rot="6300161">
              <a:off x="5235046" y="-5196894"/>
              <a:ext cx="2454567" cy="2454567"/>
            </a:xfrm>
            <a:prstGeom prst="blockArc">
              <a:avLst>
                <a:gd name="adj1" fmla="val 8708587"/>
                <a:gd name="adj2" fmla="val 13474308"/>
                <a:gd name="adj3" fmla="val 21580"/>
              </a:avLst>
            </a:prstGeom>
            <a:solidFill>
              <a:srgbClr val="FF76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8"/>
            <p:cNvSpPr/>
            <p:nvPr/>
          </p:nvSpPr>
          <p:spPr>
            <a:xfrm rot="6300161">
              <a:off x="5235046" y="-5196894"/>
              <a:ext cx="2454567" cy="2454567"/>
            </a:xfrm>
            <a:prstGeom prst="blockArc">
              <a:avLst>
                <a:gd name="adj1" fmla="val 13463912"/>
                <a:gd name="adj2" fmla="val 18191156"/>
                <a:gd name="adj3" fmla="val 21625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" name="Google Shape;131;p18"/>
          <p:cNvGrpSpPr/>
          <p:nvPr/>
        </p:nvGrpSpPr>
        <p:grpSpPr>
          <a:xfrm>
            <a:off x="8251299" y="2486375"/>
            <a:ext cx="3006300" cy="3006300"/>
            <a:chOff x="8124142" y="-5472620"/>
            <a:chExt cx="3006300" cy="3006300"/>
          </a:xfrm>
        </p:grpSpPr>
        <p:sp>
          <p:nvSpPr>
            <p:cNvPr id="132" name="Google Shape;132;p18"/>
            <p:cNvSpPr/>
            <p:nvPr/>
          </p:nvSpPr>
          <p:spPr>
            <a:xfrm rot="-9899839">
              <a:off x="8400008" y="-5196754"/>
              <a:ext cx="2454567" cy="2454567"/>
            </a:xfrm>
            <a:prstGeom prst="blockArc">
              <a:avLst>
                <a:gd name="adj1" fmla="val 18168680"/>
                <a:gd name="adj2" fmla="val 8725862"/>
                <a:gd name="adj3" fmla="val 2155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8"/>
            <p:cNvSpPr/>
            <p:nvPr/>
          </p:nvSpPr>
          <p:spPr>
            <a:xfrm rot="-9899839">
              <a:off x="8400008" y="-5196754"/>
              <a:ext cx="2454567" cy="2454567"/>
            </a:xfrm>
            <a:prstGeom prst="blockArc">
              <a:avLst>
                <a:gd name="adj1" fmla="val 8708587"/>
                <a:gd name="adj2" fmla="val 13474308"/>
                <a:gd name="adj3" fmla="val 21580"/>
              </a:avLst>
            </a:prstGeom>
            <a:solidFill>
              <a:srgbClr val="1745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8"/>
            <p:cNvSpPr/>
            <p:nvPr/>
          </p:nvSpPr>
          <p:spPr>
            <a:xfrm rot="-9899839">
              <a:off x="8400008" y="-5196754"/>
              <a:ext cx="2454567" cy="2454567"/>
            </a:xfrm>
            <a:prstGeom prst="blockArc">
              <a:avLst>
                <a:gd name="adj1" fmla="val 13463912"/>
                <a:gd name="adj2" fmla="val 18191156"/>
                <a:gd name="adj3" fmla="val 21625"/>
              </a:avLst>
            </a:prstGeom>
            <a:solidFill>
              <a:srgbClr val="F7A8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35" name="Google Shape;135;p18"/>
          <p:cNvGraphicFramePr/>
          <p:nvPr/>
        </p:nvGraphicFramePr>
        <p:xfrm>
          <a:off x="-5" y="1102215"/>
          <a:ext cx="12192007" cy="562530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57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1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08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4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no-NO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MÅL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FF7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no-NO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Tiltak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FF7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no-NO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Verktøy og idébank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FF7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no-NO" sz="1800" u="none" strike="noStrike" cap="none"/>
                        <a:t>Status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F7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9250">
                <a:tc rowSpan="5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o-NO" sz="1600" b="1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Økning med X antall netto med-</a:t>
                      </a:r>
                      <a:br>
                        <a:rPr lang="no-NO" sz="1600" b="1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no-NO" sz="1600" b="1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lemmer i klubben</a:t>
                      </a:r>
                      <a:r>
                        <a:rPr lang="no-NO" sz="14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1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no-NO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Skape interesse for Rotary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no-NO" sz="1200" u="none" strike="noStrike" cap="none" dirty="0">
                          <a:solidFill>
                            <a:srgbClr val="3333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Klubbene må være aktuelle og attraktive og ha et godt omdømme og synlighet i lokalsamfunnet. Dette kan gjøres gjennom interessante programmer og prosjekter. Medlemmene  må skape engasjementet og fremsnakke Rotary blant famili</a:t>
                      </a:r>
                      <a:r>
                        <a:rPr lang="nb-NO" sz="1200" u="none" strike="noStrike" cap="none" dirty="0">
                          <a:solidFill>
                            <a:srgbClr val="3333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r>
                        <a:rPr lang="no-NO" sz="1200" u="none" strike="noStrike" cap="none" dirty="0">
                          <a:solidFill>
                            <a:srgbClr val="3333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venner og andre nettverk de er en del av (kollegaer for eksempel). </a:t>
                      </a:r>
                      <a:endParaRPr sz="1200" u="none" strike="noStrike" cap="none" dirty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nb-NO" sz="1200" u="none" strike="noStrike" cap="none" dirty="0">
                          <a:solidFill>
                            <a:srgbClr val="3333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Være g</a:t>
                      </a:r>
                      <a:r>
                        <a:rPr lang="no-NO" sz="1200" u="none" strike="noStrike" cap="none" dirty="0">
                          <a:solidFill>
                            <a:srgbClr val="3333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odt oppdaterte på nettsiden og evt sosiale medier. Bruke lokalpressen til å styrke omdømme og bygge Rotarys merkevare lokalt.</a:t>
                      </a:r>
                      <a:endParaRPr sz="1200" u="none" strike="noStrike" cap="none" dirty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50" marR="91450" marT="45725" marB="45725">
                    <a:solidFill>
                      <a:srgbClr val="F6B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2750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o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Kartlegge medlemsbasen i klubben og deretter identifisere nye medlemmer</a:t>
                      </a:r>
                      <a:r>
                        <a:rPr lang="nb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i lokalmiljøet</a:t>
                      </a:r>
                      <a:endParaRPr sz="1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o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Gjøre en analyse av eksisterende medlemmer og se i hvilke yrker en ikke er representert i. Hvilke aldersgrupper og kjønn, etnisitet har vi i klubben. Deretter se på hva ønsker vi oss til klubben av nye medlemmer mtp mangfold, spesielle yrker, -kunnskaper eller arbeidserfaringer,  eller andre forhold som kan være nyttige. </a:t>
                      </a:r>
                      <a:endParaRPr sz="1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o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Deretter bruke medlemmenes engasjement til å identifisere potensielle nye medlemmer basert på analysen for eks:  Eget nettverk, venner, naboer, kollegaer, familie, tidligere eller nåværende medlemmer fra f.eks Round table, Lady circle, Inner wheel, Lions,  Ryla deltagere, innflyttere</a:t>
                      </a:r>
                      <a:r>
                        <a:rPr lang="nb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br>
                        <a:rPr lang="no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no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En kan også gjøre det enkelt med å si at hvert </a:t>
                      </a:r>
                      <a:r>
                        <a:rPr lang="no-NO" sz="12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medlem</a:t>
                      </a:r>
                      <a:r>
                        <a:rPr lang="no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må melde inn 1 potensiell og relevant forslag på nytt medlem. For eks en klubb med 30 </a:t>
                      </a:r>
                      <a:r>
                        <a:rPr lang="no-NO" sz="12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medlemmer</a:t>
                      </a:r>
                      <a:r>
                        <a:rPr lang="no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, 30 nye navn, 20 blir endelig liste. Og dersom 15% av de sier ja så er det 3 nye </a:t>
                      </a:r>
                      <a:r>
                        <a:rPr lang="no-NO" sz="12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medlemmer</a:t>
                      </a:r>
                      <a:r>
                        <a:rPr lang="no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. </a:t>
                      </a:r>
                      <a:endParaRPr sz="1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o-NO" sz="12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Starte satelittklubb </a:t>
                      </a:r>
                      <a:endParaRPr sz="12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50" marR="91450" marT="45725" marB="45725"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613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o-NO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Invitere inn i klubben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o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Inviter inn som observatører. Ha fadder til alle potensielle nye medlemmer. Lage et møte der en går gjennom “Rotary i et nøttskall”. </a:t>
                      </a:r>
                      <a:endParaRPr sz="1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50" marR="91450" marT="45725" marB="45725">
                    <a:solidFill>
                      <a:srgbClr val="F6B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5225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o-NO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Bygge kultur i klubben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o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Kultur bygge</a:t>
                      </a:r>
                      <a:r>
                        <a:rPr lang="nb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r>
                        <a:rPr lang="no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på grunnmuren i Rotary</a:t>
                      </a:r>
                      <a:endParaRPr sz="1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o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4- spørsmålsprøven</a:t>
                      </a:r>
                      <a:endParaRPr sz="1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o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7 satning</a:t>
                      </a:r>
                      <a:r>
                        <a:rPr lang="nb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r>
                        <a:rPr lang="no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områder</a:t>
                      </a:r>
                      <a:endParaRPr sz="1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o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5 veier til service</a:t>
                      </a:r>
                      <a:endParaRPr sz="1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50" marR="91450" marT="45725" marB="45725"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150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o-NO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Status og evalueringer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o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Fokus på oppstart av Rotayåret gjennom disse tiltakene. Engasjere medlemmene, bruk gjerne  presentasjonen fra medlems</a:t>
                      </a:r>
                      <a:r>
                        <a:rPr lang="nb-NO" sz="1200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kap</a:t>
                      </a:r>
                      <a:r>
                        <a:rPr lang="no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sko</a:t>
                      </a:r>
                      <a:r>
                        <a:rPr lang="nb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no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it</a:t>
                      </a:r>
                      <a:r>
                        <a:rPr lang="nb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r>
                        <a:rPr lang="no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en på medlemsmøter. Gjøre evalueringer underveis og ved Rotaryårets slutt som overleveres neste års leder av medlems</a:t>
                      </a:r>
                      <a:r>
                        <a:rPr lang="nb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kaps</a:t>
                      </a:r>
                      <a:r>
                        <a:rPr lang="no-NO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komiteen. </a:t>
                      </a:r>
                      <a:endParaRPr sz="1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 dirty="0"/>
                    </a:p>
                  </a:txBody>
                  <a:tcPr marL="91450" marR="91450" marT="45725" marB="45725">
                    <a:solidFill>
                      <a:srgbClr val="F6B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no-NO"/>
              <a:t>4- 5 - 7</a:t>
            </a:r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/>
              <a:t>35</a:t>
            </a:fld>
            <a:endParaRPr/>
          </a:p>
        </p:txBody>
      </p:sp>
      <p:sp>
        <p:nvSpPr>
          <p:cNvPr id="142" name="Google Shape;142;p19"/>
          <p:cNvSpPr txBox="1"/>
          <p:nvPr/>
        </p:nvSpPr>
        <p:spPr>
          <a:xfrm>
            <a:off x="616030" y="2023188"/>
            <a:ext cx="33756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no-NO" sz="3300" b="0" i="0" u="none" strike="noStrike" cap="none">
                <a:solidFill>
                  <a:srgbClr val="48595D"/>
                </a:solidFill>
                <a:latin typeface="Arial"/>
                <a:ea typeface="Arial"/>
                <a:cs typeface="Arial"/>
                <a:sym typeface="Arial"/>
              </a:rPr>
              <a:t>CHART TITLE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9"/>
          <p:cNvSpPr txBox="1"/>
          <p:nvPr/>
        </p:nvSpPr>
        <p:spPr>
          <a:xfrm>
            <a:off x="4380835" y="2023188"/>
            <a:ext cx="32421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no-NO" sz="3300" b="0" i="0" u="none" strike="noStrike" cap="none">
                <a:solidFill>
                  <a:srgbClr val="48595D"/>
                </a:solidFill>
                <a:latin typeface="Arial"/>
                <a:ea typeface="Arial"/>
                <a:cs typeface="Arial"/>
                <a:sym typeface="Arial"/>
              </a:rPr>
              <a:t>CHART TITLE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9"/>
          <p:cNvSpPr txBox="1"/>
          <p:nvPr/>
        </p:nvSpPr>
        <p:spPr>
          <a:xfrm>
            <a:off x="8012042" y="2023188"/>
            <a:ext cx="33756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no-NO" sz="3300" b="0" i="0" u="none" strike="noStrike" cap="none">
                <a:solidFill>
                  <a:srgbClr val="48595D"/>
                </a:solidFill>
                <a:latin typeface="Arial"/>
                <a:ea typeface="Arial"/>
                <a:cs typeface="Arial"/>
                <a:sym typeface="Arial"/>
              </a:rPr>
              <a:t>CHART TITLE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9"/>
          <p:cNvSpPr txBox="1"/>
          <p:nvPr/>
        </p:nvSpPr>
        <p:spPr>
          <a:xfrm>
            <a:off x="659781" y="5212228"/>
            <a:ext cx="33756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no-NO" sz="2200" b="0" i="0" u="none" strike="noStrike" cap="none">
                <a:solidFill>
                  <a:srgbClr val="48595D"/>
                </a:solidFill>
                <a:latin typeface="Arial"/>
                <a:ea typeface="Arial"/>
                <a:cs typeface="Arial"/>
                <a:sym typeface="Arial"/>
              </a:rPr>
              <a:t>Caption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8012042" y="5212228"/>
            <a:ext cx="33756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no-NO" sz="2200" b="0" i="0" u="none" strike="noStrike" cap="none">
                <a:solidFill>
                  <a:srgbClr val="48595D"/>
                </a:solidFill>
                <a:latin typeface="Arial"/>
                <a:ea typeface="Arial"/>
                <a:cs typeface="Arial"/>
                <a:sym typeface="Arial"/>
              </a:rPr>
              <a:t>Caption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8" name="Google Shape;148;p19"/>
          <p:cNvGrpSpPr/>
          <p:nvPr/>
        </p:nvGrpSpPr>
        <p:grpSpPr>
          <a:xfrm>
            <a:off x="1076459" y="2762155"/>
            <a:ext cx="2454600" cy="2454600"/>
            <a:chOff x="2345919" y="-5196840"/>
            <a:chExt cx="2454600" cy="2454600"/>
          </a:xfrm>
        </p:grpSpPr>
        <p:sp>
          <p:nvSpPr>
            <p:cNvPr id="149" name="Google Shape;149;p19"/>
            <p:cNvSpPr/>
            <p:nvPr/>
          </p:nvSpPr>
          <p:spPr>
            <a:xfrm>
              <a:off x="2345919" y="-5196840"/>
              <a:ext cx="2454600" cy="2454600"/>
            </a:xfrm>
            <a:prstGeom prst="blockArc">
              <a:avLst>
                <a:gd name="adj1" fmla="val 18168680"/>
                <a:gd name="adj2" fmla="val 8725862"/>
                <a:gd name="adj3" fmla="val 21550"/>
              </a:avLst>
            </a:prstGeom>
            <a:solidFill>
              <a:srgbClr val="1745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9"/>
            <p:cNvSpPr/>
            <p:nvPr/>
          </p:nvSpPr>
          <p:spPr>
            <a:xfrm>
              <a:off x="2345919" y="-5196840"/>
              <a:ext cx="2454600" cy="2454600"/>
            </a:xfrm>
            <a:prstGeom prst="blockArc">
              <a:avLst>
                <a:gd name="adj1" fmla="val 8708587"/>
                <a:gd name="adj2" fmla="val 13474308"/>
                <a:gd name="adj3" fmla="val 21580"/>
              </a:avLst>
            </a:prstGeom>
            <a:solidFill>
              <a:srgbClr val="87217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9"/>
            <p:cNvSpPr/>
            <p:nvPr/>
          </p:nvSpPr>
          <p:spPr>
            <a:xfrm>
              <a:off x="2345919" y="-5196840"/>
              <a:ext cx="2454600" cy="2454600"/>
            </a:xfrm>
            <a:prstGeom prst="blockArc">
              <a:avLst>
                <a:gd name="adj1" fmla="val 13463912"/>
                <a:gd name="adj2" fmla="val 18191156"/>
                <a:gd name="adj3" fmla="val 21625"/>
              </a:avLst>
            </a:prstGeom>
            <a:solidFill>
              <a:srgbClr val="F7A8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" name="Google Shape;152;p19"/>
          <p:cNvGrpSpPr/>
          <p:nvPr/>
        </p:nvGrpSpPr>
        <p:grpSpPr>
          <a:xfrm>
            <a:off x="4525948" y="2486235"/>
            <a:ext cx="3006300" cy="3006300"/>
            <a:chOff x="4959180" y="-5472760"/>
            <a:chExt cx="3006300" cy="3006300"/>
          </a:xfrm>
        </p:grpSpPr>
        <p:sp>
          <p:nvSpPr>
            <p:cNvPr id="153" name="Google Shape;153;p19"/>
            <p:cNvSpPr/>
            <p:nvPr/>
          </p:nvSpPr>
          <p:spPr>
            <a:xfrm rot="6300161">
              <a:off x="5235046" y="-5196894"/>
              <a:ext cx="2454567" cy="2454567"/>
            </a:xfrm>
            <a:prstGeom prst="blockArc">
              <a:avLst>
                <a:gd name="adj1" fmla="val 18168680"/>
                <a:gd name="adj2" fmla="val 8725862"/>
                <a:gd name="adj3" fmla="val 21550"/>
              </a:avLst>
            </a:prstGeom>
            <a:solidFill>
              <a:srgbClr val="87217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9"/>
            <p:cNvSpPr/>
            <p:nvPr/>
          </p:nvSpPr>
          <p:spPr>
            <a:xfrm rot="6300161">
              <a:off x="5235046" y="-5196894"/>
              <a:ext cx="2454567" cy="2454567"/>
            </a:xfrm>
            <a:prstGeom prst="blockArc">
              <a:avLst>
                <a:gd name="adj1" fmla="val 8708587"/>
                <a:gd name="adj2" fmla="val 13474308"/>
                <a:gd name="adj3" fmla="val 21580"/>
              </a:avLst>
            </a:prstGeom>
            <a:solidFill>
              <a:srgbClr val="FF76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9"/>
            <p:cNvSpPr/>
            <p:nvPr/>
          </p:nvSpPr>
          <p:spPr>
            <a:xfrm rot="6300161">
              <a:off x="5235046" y="-5196894"/>
              <a:ext cx="2454567" cy="2454567"/>
            </a:xfrm>
            <a:prstGeom prst="blockArc">
              <a:avLst>
                <a:gd name="adj1" fmla="val 13463912"/>
                <a:gd name="adj2" fmla="val 18191156"/>
                <a:gd name="adj3" fmla="val 21625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19"/>
          <p:cNvGrpSpPr/>
          <p:nvPr/>
        </p:nvGrpSpPr>
        <p:grpSpPr>
          <a:xfrm>
            <a:off x="8251299" y="2486375"/>
            <a:ext cx="3006300" cy="3006300"/>
            <a:chOff x="8124142" y="-5472620"/>
            <a:chExt cx="3006300" cy="3006300"/>
          </a:xfrm>
        </p:grpSpPr>
        <p:sp>
          <p:nvSpPr>
            <p:cNvPr id="157" name="Google Shape;157;p19"/>
            <p:cNvSpPr/>
            <p:nvPr/>
          </p:nvSpPr>
          <p:spPr>
            <a:xfrm rot="-9899839">
              <a:off x="8400008" y="-5196754"/>
              <a:ext cx="2454567" cy="2454567"/>
            </a:xfrm>
            <a:prstGeom prst="blockArc">
              <a:avLst>
                <a:gd name="adj1" fmla="val 18168680"/>
                <a:gd name="adj2" fmla="val 8725862"/>
                <a:gd name="adj3" fmla="val 2155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9"/>
            <p:cNvSpPr/>
            <p:nvPr/>
          </p:nvSpPr>
          <p:spPr>
            <a:xfrm rot="-9899839">
              <a:off x="8400008" y="-5196754"/>
              <a:ext cx="2454567" cy="2454567"/>
            </a:xfrm>
            <a:prstGeom prst="blockArc">
              <a:avLst>
                <a:gd name="adj1" fmla="val 8708587"/>
                <a:gd name="adj2" fmla="val 13474308"/>
                <a:gd name="adj3" fmla="val 21580"/>
              </a:avLst>
            </a:prstGeom>
            <a:solidFill>
              <a:srgbClr val="1745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9"/>
            <p:cNvSpPr/>
            <p:nvPr/>
          </p:nvSpPr>
          <p:spPr>
            <a:xfrm rot="-9899839">
              <a:off x="8400008" y="-5196754"/>
              <a:ext cx="2454567" cy="2454567"/>
            </a:xfrm>
            <a:prstGeom prst="blockArc">
              <a:avLst>
                <a:gd name="adj1" fmla="val 13463912"/>
                <a:gd name="adj2" fmla="val 18191156"/>
                <a:gd name="adj3" fmla="val 21625"/>
              </a:avLst>
            </a:prstGeom>
            <a:solidFill>
              <a:srgbClr val="F7A8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0" name="Google Shape;16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525969"/>
            <a:ext cx="12192001" cy="4926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no-NO"/>
              <a:t>Idebank #1 av 2</a:t>
            </a:r>
            <a:endParaRPr b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381000" y="2436800"/>
            <a:ext cx="5455800" cy="3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o-NO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Gode, relevante og gode program!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o-NO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Viktig at klubbens internettsider, brosjyrer og sosiale medier viser hva klubben står for og gjør. </a:t>
            </a: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Klubbene gjør mye mer enn det som i dag synes gjennom Internett.  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Lokale stoff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Stoff fra distrikte</a:t>
            </a:r>
            <a:r>
              <a:rPr lang="nb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 og Rotary internasjonalt sine sider 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Rotary Norden (bladet)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o-NO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Brosjyre med kort tekst om Rotary  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malen fra Brandcenter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4-5-7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QR-kode til R til klubbens hjemmeside 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Hvorfor er klubben aktuell og attraktiv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o-NO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Stå på stand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Høyskoler og universitet, for Ryla, ungdomsutveksling,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Relevante lokale markeder, messer, utstillinger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Arrangere konkurranser og quiz. Evt servering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Evt </a:t>
            </a:r>
            <a:r>
              <a:rPr lang="nb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sammen </a:t>
            </a: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 naboklubbene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0"/>
          <p:cNvSpPr txBox="1">
            <a:spLocks noGrp="1"/>
          </p:cNvSpPr>
          <p:nvPr>
            <p:ph type="subTitle" idx="2"/>
          </p:nvPr>
        </p:nvSpPr>
        <p:spPr>
          <a:xfrm>
            <a:off x="380999" y="1796132"/>
            <a:ext cx="11506200" cy="6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None/>
            </a:pPr>
            <a:r>
              <a:rPr lang="no-NO"/>
              <a:t>Her kommer ideer og andre forslag for å få nye medlemmer</a:t>
            </a:r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36</a:t>
            </a:fld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body" idx="1"/>
          </p:nvPr>
        </p:nvSpPr>
        <p:spPr>
          <a:xfrm>
            <a:off x="5978394" y="2667663"/>
            <a:ext cx="5589210" cy="3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 direkte kontakt med tidligere RYLAdeltakere og andre arrangementer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forespørre om medlemskap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o-NO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Fadderordningen bør innebære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personen blir tatt vare på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klubbens medlemmer presenterer seg direkte for vedkommende 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personen blir orientert om Rotary gjennom informasjon på nettet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presenter hva klubben har gjort og gjør lokalt og internasjonalt 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nye personer skal føle seg inkludert </a:t>
            </a:r>
            <a:b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no-NO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o-NO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Henvende seg til flyktninger i kommunen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Mange flyktninger har utdannelse/yrker og har vært viktige støttespiller i det samfunnet de kommer fra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Spørsmål om betaling av kontingent for flyktningene må vurderes av hver enkelt klubb.</a:t>
            </a:r>
            <a:b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. 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no-NO"/>
              <a:t>Idebank #2 av 2</a:t>
            </a:r>
            <a:endParaRPr b="0"/>
          </a:p>
        </p:txBody>
      </p:sp>
      <p:sp>
        <p:nvSpPr>
          <p:cNvPr id="175" name="Google Shape;175;p21"/>
          <p:cNvSpPr txBox="1">
            <a:spLocks noGrp="1"/>
          </p:cNvSpPr>
          <p:nvPr>
            <p:ph type="body" idx="1"/>
          </p:nvPr>
        </p:nvSpPr>
        <p:spPr>
          <a:xfrm>
            <a:off x="381000" y="2436800"/>
            <a:ext cx="5455800" cy="3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o-NO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Holde åpne møter </a:t>
            </a:r>
            <a:endParaRPr sz="1100" dirty="0"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Annonsere dem </a:t>
            </a:r>
            <a:endParaRPr sz="1100" dirty="0"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Bruke bibiloteket eller andre offentlige areaner i lokalmiljøet  for møtene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o-NO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 gode prosjekt og involvere nye/aktuelle medlem</a:t>
            </a:r>
            <a:r>
              <a:rPr lang="nb-NO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</a:t>
            </a:r>
            <a:r>
              <a:rPr lang="no-NO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 praktisk arbeid/dugnad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o-NO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Aktivisere medlemmer som sjelden møter, eller som har sluttet i klubben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til å holde foredrag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engasjere seg i prosjekter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kanskje de finner det verdt å komme igjen!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o-NO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Samarbeide med andre organisasjoner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Bistå som arrangementshjelp for andre organisasjonar 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2"/>
          </p:nvPr>
        </p:nvSpPr>
        <p:spPr>
          <a:xfrm>
            <a:off x="380999" y="1796132"/>
            <a:ext cx="11506200" cy="6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None/>
            </a:pPr>
            <a:r>
              <a:rPr lang="no-NO"/>
              <a:t>Her kommer ideer og andre forslag for å få nye medlemmer</a:t>
            </a:r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37</a:t>
            </a:fld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body" idx="1"/>
          </p:nvPr>
        </p:nvSpPr>
        <p:spPr>
          <a:xfrm>
            <a:off x="6413400" y="2383275"/>
            <a:ext cx="5455800" cy="3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o-NO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Ungdommer og unge voksne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Bruke de aktivitetene og tilbudene som Rotary har til ungdom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no-NO" sz="14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Youth Programs | Rotary International</a:t>
            </a:r>
            <a:endParaRPr sz="17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Medlemskaps   - </a:t>
            </a:r>
            <a:r>
              <a:rPr lang="nb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vurdere </a:t>
            </a: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egen kont</a:t>
            </a:r>
            <a:r>
              <a:rPr lang="nb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gent for ungdom?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o-NO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Prøve å finne sponsorer for RYLA-deltakere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indent="-317500">
              <a:buClr>
                <a:schemeClr val="dk1"/>
              </a:buClr>
              <a:buSzPts val="1400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lokale bedrifter</a:t>
            </a:r>
            <a:r>
              <a:rPr lang="nb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</a:t>
            </a: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ponse</a:t>
            </a:r>
            <a:r>
              <a:rPr lang="nb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deltakere f</a:t>
            </a:r>
            <a:r>
              <a:rPr lang="nb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 lokalmiljøet</a:t>
            </a: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o-NO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Samarbeide om etablering av satelittklubb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grunnlag i RYLA-deltagere?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Barn/barnebarn av medlemmer? 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no-NO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Må ha en formål for etableringen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no-NO"/>
              <a:t>Satelittklubb </a:t>
            </a:r>
            <a:endParaRPr b="0"/>
          </a:p>
        </p:txBody>
      </p:sp>
      <p:sp>
        <p:nvSpPr>
          <p:cNvPr id="184" name="Google Shape;184;p22"/>
          <p:cNvSpPr txBox="1">
            <a:spLocks noGrp="1"/>
          </p:cNvSpPr>
          <p:nvPr>
            <p:ph type="body" idx="1"/>
          </p:nvPr>
        </p:nvSpPr>
        <p:spPr>
          <a:xfrm>
            <a:off x="381000" y="2411425"/>
            <a:ext cx="7463100" cy="3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o-NO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Koble på distriktsledelsen ved distriktsguvernør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o-NO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Gjøre seg kjent med informasjonen om dette på Rotary International sine nettsider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o-NO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Hvilke typer finnes og hva må klubben gjøre selv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8735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no-NO" sz="18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Start a club | My Rotary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73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no-NO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 kontak</a:t>
            </a:r>
            <a:r>
              <a:rPr lang="nb-NO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no-NO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med Ålesund Rotaryklubb ( evt andre i andre distrikt, hør med distriktet for navn) som har startet en Rotary Youth klubb som en satellitt av egen klubb. 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o-NO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Erfaringer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o-NO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Suksesskriterier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o-NO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Tett dialog med distriktsledelsen og følg prosedyrer i søknadsskjema som dere finner på lenken over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2"/>
          </p:nvPr>
        </p:nvSpPr>
        <p:spPr>
          <a:xfrm>
            <a:off x="380999" y="1796132"/>
            <a:ext cx="11506200" cy="6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None/>
            </a:pPr>
            <a:r>
              <a:rPr lang="no-NO"/>
              <a:t>Hva gjør vi dersom vi vil starte en satelittklubb</a:t>
            </a:r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38</a:t>
            </a:fld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4100" y="2235082"/>
            <a:ext cx="4043100" cy="3682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343E92C-50EF-407A-B5BD-5FA02E028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Hva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er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suksesshistorien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om </a:t>
            </a:r>
            <a:r>
              <a:rPr lang="en-US" sz="3200" dirty="0">
                <a:solidFill>
                  <a:schemeClr val="bg1"/>
                </a:solidFill>
              </a:rPr>
              <a:t>din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rotaryklubb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 2029</a:t>
            </a:r>
            <a:r>
              <a:rPr lang="en-US" sz="3200" dirty="0">
                <a:solidFill>
                  <a:schemeClr val="bg1"/>
                </a:solidFill>
              </a:rPr>
              <a:t>?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8EF3CB8-2BB4-37BD-4718-FE46B747A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03583" y="1726473"/>
            <a:ext cx="5181600" cy="4351338"/>
          </a:xfrm>
        </p:spPr>
        <p:txBody>
          <a:bodyPr/>
          <a:lstStyle/>
          <a:p>
            <a:r>
              <a:rPr lang="nb-NO" dirty="0"/>
              <a:t>Hva står i lokalavisa?</a:t>
            </a:r>
          </a:p>
        </p:txBody>
      </p:sp>
    </p:spTree>
    <p:extLst>
      <p:ext uri="{BB962C8B-B14F-4D97-AF65-F5344CB8AC3E}">
        <p14:creationId xmlns:p14="http://schemas.microsoft.com/office/powerpoint/2010/main" val="3267801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0E711A-F836-EE62-89AB-14DFB4533492}"/>
              </a:ext>
            </a:extLst>
          </p:cNvPr>
          <p:cNvSpPr txBox="1">
            <a:spLocks/>
          </p:cNvSpPr>
          <p:nvPr/>
        </p:nvSpPr>
        <p:spPr>
          <a:xfrm>
            <a:off x="677007" y="304823"/>
            <a:ext cx="10883022" cy="9542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000" dirty="0">
                <a:solidFill>
                  <a:schemeClr val="accent1">
                    <a:lumMod val="75000"/>
                  </a:schemeClr>
                </a:solidFill>
              </a:rPr>
              <a:t>Klubbutvikling i vest, </a:t>
            </a:r>
            <a:r>
              <a:rPr lang="nb-NO" sz="4000" dirty="0" err="1">
                <a:solidFill>
                  <a:schemeClr val="accent1">
                    <a:lumMod val="75000"/>
                  </a:schemeClr>
                </a:solidFill>
              </a:rPr>
              <a:t>rotaryåret</a:t>
            </a:r>
            <a:r>
              <a:rPr lang="nb-NO" sz="4000" dirty="0">
                <a:solidFill>
                  <a:schemeClr val="accent1">
                    <a:lumMod val="75000"/>
                  </a:schemeClr>
                </a:solidFill>
              </a:rPr>
              <a:t> 2023-24 pr 1.4.24</a:t>
            </a:r>
          </a:p>
        </p:txBody>
      </p:sp>
      <p:pic>
        <p:nvPicPr>
          <p:cNvPr id="10" name="Bilde 9" descr="Et bilde som inneholder person, kvinne, klær, smilende&#10;&#10;Automatisk generert beskrivelse">
            <a:extLst>
              <a:ext uri="{FF2B5EF4-FFF2-40B4-BE49-F238E27FC236}">
                <a16:creationId xmlns:a16="http://schemas.microsoft.com/office/drawing/2014/main" id="{451B75E4-00A2-2DC2-F70F-7039A4F6D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72" y="1112916"/>
            <a:ext cx="2237628" cy="2798857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6E217E0A-6599-CCCD-7F17-F9414C87821A}"/>
              </a:ext>
            </a:extLst>
          </p:cNvPr>
          <p:cNvSpPr txBox="1"/>
          <p:nvPr/>
        </p:nvSpPr>
        <p:spPr>
          <a:xfrm>
            <a:off x="932287" y="392442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laila.hurlen@hotmail.com</a:t>
            </a: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0662C6B-BE3B-5B70-A2E8-9095F316C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781" y="4201425"/>
            <a:ext cx="2114519" cy="2119239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27C6E86-011F-43F4-B812-66270954DB39}"/>
              </a:ext>
            </a:extLst>
          </p:cNvPr>
          <p:cNvSpPr txBox="1"/>
          <p:nvPr/>
        </p:nvSpPr>
        <p:spPr>
          <a:xfrm>
            <a:off x="932287" y="633331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hkhamre69@gmail.com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8444E69-0FAA-EDA6-B5A1-5370346E5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998" y="1099765"/>
            <a:ext cx="6265333" cy="543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20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35BE9D4-4260-4969-BD88-CC9B34C98551}"/>
              </a:ext>
            </a:extLst>
          </p:cNvPr>
          <p:cNvSpPr txBox="1"/>
          <p:nvPr/>
        </p:nvSpPr>
        <p:spPr>
          <a:xfrm>
            <a:off x="4945336" y="506727"/>
            <a:ext cx="6609921" cy="152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/>
                </a:solidFill>
              </a:rPr>
              <a:t>Lykke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til</a:t>
            </a:r>
            <a:r>
              <a:rPr lang="en-US" sz="2200" dirty="0">
                <a:solidFill>
                  <a:schemeClr val="bg1"/>
                </a:solidFill>
              </a:rPr>
              <a:t> med </a:t>
            </a:r>
            <a:r>
              <a:rPr lang="en-US" sz="2200" dirty="0" err="1">
                <a:solidFill>
                  <a:schemeClr val="bg1"/>
                </a:solidFill>
              </a:rPr>
              <a:t>medlemsutviklingen</a:t>
            </a:r>
            <a:r>
              <a:rPr lang="en-US" sz="2200" dirty="0">
                <a:solidFill>
                  <a:schemeClr val="bg1"/>
                </a:solidFill>
              </a:rPr>
              <a:t>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/>
                </a:solidFill>
              </a:rPr>
              <a:t>Takk</a:t>
            </a:r>
            <a:r>
              <a:rPr lang="en-US" sz="2200" dirty="0">
                <a:solidFill>
                  <a:schemeClr val="bg1"/>
                </a:solidFill>
              </a:rPr>
              <a:t> for </a:t>
            </a:r>
            <a:r>
              <a:rPr lang="en-US" sz="2200" dirty="0" err="1">
                <a:solidFill>
                  <a:schemeClr val="bg1"/>
                </a:solidFill>
              </a:rPr>
              <a:t>oppmerksomheten</a:t>
            </a:r>
            <a:r>
              <a:rPr lang="en-US" sz="2200" dirty="0">
                <a:solidFill>
                  <a:schemeClr val="bg1"/>
                </a:solidFill>
              </a:rPr>
              <a:t>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/>
                </a:solidFill>
              </a:rPr>
              <a:t>og</a:t>
            </a:r>
            <a:r>
              <a:rPr lang="en-US" sz="2200" dirty="0">
                <a:solidFill>
                  <a:schemeClr val="bg1"/>
                </a:solidFill>
              </a:rPr>
              <a:t> for at </a:t>
            </a:r>
            <a:r>
              <a:rPr lang="en-US" sz="2200" dirty="0" err="1">
                <a:solidFill>
                  <a:schemeClr val="bg1"/>
                </a:solidFill>
              </a:rPr>
              <a:t>jeg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fikk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bli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litt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mer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kjent</a:t>
            </a:r>
            <a:r>
              <a:rPr lang="en-US" sz="2200" dirty="0">
                <a:solidFill>
                  <a:schemeClr val="bg1"/>
                </a:solidFill>
              </a:rPr>
              <a:t> med </a:t>
            </a:r>
            <a:r>
              <a:rPr lang="en-US" sz="2200" dirty="0" err="1">
                <a:solidFill>
                  <a:schemeClr val="bg1"/>
                </a:solidFill>
              </a:rPr>
              <a:t>dere</a:t>
            </a:r>
            <a:r>
              <a:rPr lang="en-US" sz="2200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7FC0212-7461-44D5-9EF9-33909C18F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693" y="2527997"/>
            <a:ext cx="3749040" cy="374904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4507A5F5-75C0-D8C2-7FF0-8C2AF442E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440" y="2335736"/>
            <a:ext cx="4835552" cy="401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070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0D8C352-1D3D-4F0F-847E-EE6B5C024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Rotary har utviklet nye klubbmodeller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1182493-A414-4431-B20B-72BC9048B8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596" y="1838211"/>
            <a:ext cx="9604808" cy="4394199"/>
          </a:xfrm>
          <a:prstGeom prst="rect">
            <a:avLst/>
          </a:prstGeom>
        </p:spPr>
      </p:pic>
      <p:sp>
        <p:nvSpPr>
          <p:cNvPr id="3" name="Tankeboble: sky 2">
            <a:extLst>
              <a:ext uri="{FF2B5EF4-FFF2-40B4-BE49-F238E27FC236}">
                <a16:creationId xmlns:a16="http://schemas.microsoft.com/office/drawing/2014/main" id="{20BD5F62-67BC-4316-9DC1-C1F1618528DF}"/>
              </a:ext>
            </a:extLst>
          </p:cNvPr>
          <p:cNvSpPr/>
          <p:nvPr/>
        </p:nvSpPr>
        <p:spPr>
          <a:xfrm>
            <a:off x="9458325" y="124715"/>
            <a:ext cx="2476500" cy="171349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Bør vi bygge bro?</a:t>
            </a:r>
          </a:p>
        </p:txBody>
      </p:sp>
    </p:spTree>
    <p:extLst>
      <p:ext uri="{BB962C8B-B14F-4D97-AF65-F5344CB8AC3E}">
        <p14:creationId xmlns:p14="http://schemas.microsoft.com/office/powerpoint/2010/main" val="2261543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3E92C-50EF-407A-B5BD-5FA02E028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komme i gang med </a:t>
            </a:r>
            <a:r>
              <a:rPr lang="nb-NO" i="1" dirty="0"/>
              <a:t>aktiviteter</a:t>
            </a:r>
            <a:r>
              <a:rPr lang="nb-NO" dirty="0"/>
              <a:t> for medlemsrekruttering?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1B53F79-0FCE-427C-AA53-4D775D198C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b="1" i="1" dirty="0">
                <a:solidFill>
                  <a:srgbClr val="00B050"/>
                </a:solidFill>
              </a:rPr>
              <a:t>Hva har vi lyktes med i rotary?</a:t>
            </a:r>
          </a:p>
          <a:p>
            <a:r>
              <a:rPr lang="nb-NO" dirty="0">
                <a:solidFill>
                  <a:srgbClr val="00B050"/>
                </a:solidFill>
              </a:rPr>
              <a:t>Klubbens profil i lokalmiljøet</a:t>
            </a:r>
          </a:p>
          <a:p>
            <a:r>
              <a:rPr lang="nb-NO" dirty="0">
                <a:solidFill>
                  <a:srgbClr val="00B050"/>
                </a:solidFill>
              </a:rPr>
              <a:t>Vi har godt kameratskap og  lærerike møter</a:t>
            </a:r>
          </a:p>
          <a:p>
            <a:r>
              <a:rPr lang="nb-NO" dirty="0">
                <a:solidFill>
                  <a:srgbClr val="00B050"/>
                </a:solidFill>
              </a:rPr>
              <a:t>Vi liker ikke å få følelsen av at vi går glipp av noe dersom vi ikke kan møte</a:t>
            </a:r>
          </a:p>
          <a:p>
            <a:r>
              <a:rPr lang="nb-NO" dirty="0">
                <a:solidFill>
                  <a:srgbClr val="00B050"/>
                </a:solidFill>
              </a:rPr>
              <a:t>Vi deler av vår kompetanse</a:t>
            </a:r>
          </a:p>
          <a:p>
            <a:r>
              <a:rPr lang="nb-NO" dirty="0">
                <a:solidFill>
                  <a:srgbClr val="00B050"/>
                </a:solidFill>
              </a:rPr>
              <a:t>Vi jobber med givende prosjekt og gagner andre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EA999DB-7350-4265-996B-5ABC6BB9B8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b="1" i="1" dirty="0">
                <a:solidFill>
                  <a:schemeClr val="accent2">
                    <a:lumMod val="75000"/>
                  </a:schemeClr>
                </a:solidFill>
              </a:rPr>
              <a:t>Hva bør vi gjøre mer av?</a:t>
            </a:r>
          </a:p>
          <a:p>
            <a:r>
              <a:rPr lang="nb-NO" dirty="0">
                <a:solidFill>
                  <a:schemeClr val="accent2">
                    <a:lumMod val="75000"/>
                  </a:schemeClr>
                </a:solidFill>
              </a:rPr>
              <a:t>Samarbeide med yngre i lokalmiljøet </a:t>
            </a:r>
          </a:p>
          <a:p>
            <a:r>
              <a:rPr lang="nb-NO" dirty="0">
                <a:solidFill>
                  <a:schemeClr val="accent2">
                    <a:lumMod val="75000"/>
                  </a:schemeClr>
                </a:solidFill>
              </a:rPr>
              <a:t>Hvert medlem invitere et nytt og yngre medlem til våre møter</a:t>
            </a:r>
          </a:p>
          <a:p>
            <a:r>
              <a:rPr lang="nb-NO" dirty="0">
                <a:solidFill>
                  <a:schemeClr val="accent2">
                    <a:lumMod val="75000"/>
                  </a:schemeClr>
                </a:solidFill>
              </a:rPr>
              <a:t>La de yngre få dele av sin kompetanse</a:t>
            </a:r>
          </a:p>
          <a:p>
            <a:r>
              <a:rPr lang="nb-NO" dirty="0">
                <a:solidFill>
                  <a:schemeClr val="accent2">
                    <a:lumMod val="75000"/>
                  </a:schemeClr>
                </a:solidFill>
              </a:rPr>
              <a:t>Familiemedlemskap</a:t>
            </a:r>
          </a:p>
          <a:p>
            <a:r>
              <a:rPr lang="nb-NO" dirty="0">
                <a:solidFill>
                  <a:schemeClr val="accent2">
                    <a:lumMod val="75000"/>
                  </a:schemeClr>
                </a:solidFill>
              </a:rPr>
              <a:t>Tenke stort og bruke nettverket vårt</a:t>
            </a:r>
          </a:p>
        </p:txBody>
      </p:sp>
    </p:spTree>
    <p:extLst>
      <p:ext uri="{BB962C8B-B14F-4D97-AF65-F5344CB8AC3E}">
        <p14:creationId xmlns:p14="http://schemas.microsoft.com/office/powerpoint/2010/main" val="2126823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9A796D-888E-40EF-1B82-EE0F386CE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C0C2AB2-93FE-4C3C-DD9F-0E3EDF6EC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2524BA5-C400-545D-2B11-6DAC6F9E2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61" y="0"/>
            <a:ext cx="11392678" cy="685800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05AED592-49B4-81F7-9981-A8853C17742E}"/>
              </a:ext>
            </a:extLst>
          </p:cNvPr>
          <p:cNvSpPr txBox="1"/>
          <p:nvPr/>
        </p:nvSpPr>
        <p:spPr>
          <a:xfrm>
            <a:off x="3234267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3"/>
              </a:rPr>
              <a:t>Klubbundersøkelse - helsesjekk | Distrikt 2305 (rotary.no)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6781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CD653E-A81F-467B-9D63-82C8071B2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/>
              <a:t>Ledetråder for klubbene i rekrutteringsarbeidet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715E9AF-9738-4F39-868A-02FCAAD950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79617"/>
            <a:ext cx="5181600" cy="4351338"/>
          </a:xfrm>
        </p:spPr>
        <p:txBody>
          <a:bodyPr/>
          <a:lstStyle/>
          <a:p>
            <a:r>
              <a:rPr lang="nb-NO" dirty="0"/>
              <a:t>Klubbene må være aktuelle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1800" dirty="0"/>
              <a:t>Moderne, oppdaterte på sosiale medier og    interessante programmer og prosjekter.</a:t>
            </a:r>
            <a:br>
              <a:rPr lang="nb-NO" sz="1800" dirty="0"/>
            </a:br>
            <a:br>
              <a:rPr lang="nb-NO" sz="1800" dirty="0"/>
            </a:br>
            <a:r>
              <a:rPr lang="nb-NO" sz="1800" dirty="0">
                <a:solidFill>
                  <a:srgbClr val="FF0000"/>
                </a:solidFill>
              </a:rPr>
              <a:t>Hvorfor er din rotaryklubb aktuell?</a:t>
            </a:r>
            <a:r>
              <a:rPr lang="nb-NO" dirty="0">
                <a:solidFill>
                  <a:srgbClr val="FF0000"/>
                </a:solidFill>
              </a:rPr>
              <a:t>	</a:t>
            </a:r>
            <a:r>
              <a:rPr lang="nb-NO" dirty="0"/>
              <a:t>		</a:t>
            </a:r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AA387C5-558E-44CB-BF80-F900675B55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/>
              <a:t>Klubbene må være attraktive</a:t>
            </a:r>
          </a:p>
          <a:p>
            <a:pPr marL="0" indent="0">
              <a:buNone/>
            </a:pPr>
            <a:r>
              <a:rPr lang="nb-NO" sz="1800" dirty="0"/>
              <a:t>Medlemmer med variert bakgrunn, engasjerte, alle aldre og gode på PR og informasjon til omgivelsene.</a:t>
            </a:r>
          </a:p>
          <a:p>
            <a:pPr marL="0" indent="0">
              <a:buNone/>
            </a:pPr>
            <a:br>
              <a:rPr lang="nb-NO" sz="1800" dirty="0">
                <a:solidFill>
                  <a:srgbClr val="FF0000"/>
                </a:solidFill>
              </a:rPr>
            </a:br>
            <a:r>
              <a:rPr lang="nb-NO" sz="1800" dirty="0">
                <a:solidFill>
                  <a:srgbClr val="FF0000"/>
                </a:solidFill>
              </a:rPr>
              <a:t>Hvordan er din rotaryklubb attraktiv?</a:t>
            </a:r>
          </a:p>
        </p:txBody>
      </p:sp>
      <p:pic>
        <p:nvPicPr>
          <p:cNvPr id="6" name="Bilde 5" descr="Et bilde som inneholder person, utendørs, tre, gress&#10;&#10;Automatisk generert beskrivelse">
            <a:extLst>
              <a:ext uri="{FF2B5EF4-FFF2-40B4-BE49-F238E27FC236}">
                <a16:creationId xmlns:a16="http://schemas.microsoft.com/office/drawing/2014/main" id="{4BE9582B-0244-44D6-A37B-23F4EF013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314" y="3561977"/>
            <a:ext cx="3657600" cy="2743200"/>
          </a:xfrm>
          <a:prstGeom prst="rect">
            <a:avLst/>
          </a:prstGeom>
        </p:spPr>
      </p:pic>
      <p:pic>
        <p:nvPicPr>
          <p:cNvPr id="8" name="Bilde 7" descr="Et bilde som inneholder himmel, person, utendørs, sport&#10;&#10;Automatisk generert beskrivelse">
            <a:extLst>
              <a:ext uri="{FF2B5EF4-FFF2-40B4-BE49-F238E27FC236}">
                <a16:creationId xmlns:a16="http://schemas.microsoft.com/office/drawing/2014/main" id="{1E1D40CB-2C96-45FA-845B-6D0662B50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628" y="3561977"/>
            <a:ext cx="4112743" cy="27432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7A4FC064-1BA0-459C-B358-5EB5E297D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743" y="3007893"/>
            <a:ext cx="1133954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24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3E92C-50EF-407A-B5BD-5FA02E028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27735" cy="1325563"/>
          </a:xfrm>
        </p:spPr>
        <p:txBody>
          <a:bodyPr>
            <a:normAutofit/>
          </a:bodyPr>
          <a:lstStyle/>
          <a:p>
            <a:r>
              <a:rPr lang="nb-NO" dirty="0"/>
              <a:t>Hvorfor er Brattvåg </a:t>
            </a:r>
            <a:br>
              <a:rPr lang="nb-NO" dirty="0"/>
            </a:br>
            <a:r>
              <a:rPr lang="nb-NO" dirty="0"/>
              <a:t>rotaryklubb aktuell?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4BCBBD5-6133-52E9-1C7C-DE6B076AD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466" y="84666"/>
            <a:ext cx="6483202" cy="6858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E7970441-2DBB-47D2-49A7-9EC9E4F96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21934"/>
            <a:ext cx="4421402" cy="49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05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3E92C-50EF-407A-B5BD-5FA02E028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27735" cy="1325563"/>
          </a:xfrm>
        </p:spPr>
        <p:txBody>
          <a:bodyPr>
            <a:normAutofit/>
          </a:bodyPr>
          <a:lstStyle/>
          <a:p>
            <a:r>
              <a:rPr lang="nb-NO" dirty="0"/>
              <a:t>Hvorfor er Hamar rotaryklubb aktuell?</a:t>
            </a:r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445B0392-FE82-305F-008B-85184A4494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66042" y="1276198"/>
            <a:ext cx="4310351" cy="5575892"/>
          </a:xfr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71953553-842F-F045-A4E8-8C6780967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7" y="1264446"/>
            <a:ext cx="5759529" cy="3911848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C15C9D1-D80D-D019-1A72-C4DB6967E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913" y="3637630"/>
            <a:ext cx="4310351" cy="332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10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mmunications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</TotalTime>
  <Words>2408</Words>
  <Application>Microsoft Office PowerPoint</Application>
  <PresentationFormat>Widescreen</PresentationFormat>
  <Paragraphs>300</Paragraphs>
  <Slides>41</Slides>
  <Notes>18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41</vt:i4>
      </vt:variant>
    </vt:vector>
  </HeadingPairs>
  <TitlesOfParts>
    <vt:vector size="49" baseType="lpstr">
      <vt:lpstr>Arial</vt:lpstr>
      <vt:lpstr>Arial Narrow</vt:lpstr>
      <vt:lpstr>Calibri</vt:lpstr>
      <vt:lpstr>Calibri Light</vt:lpstr>
      <vt:lpstr>Georgia</vt:lpstr>
      <vt:lpstr>Office-tema</vt:lpstr>
      <vt:lpstr>Communications_white</vt:lpstr>
      <vt:lpstr>2_Custom Design</vt:lpstr>
      <vt:lpstr>PowerPoint-presentasjon</vt:lpstr>
      <vt:lpstr>Medlemskapskomiteen i D2305</vt:lpstr>
      <vt:lpstr>Hva tilbyr vi klubbene fra D2305 medlemskapskomitè?</vt:lpstr>
      <vt:lpstr>PowerPoint-presentasjon</vt:lpstr>
      <vt:lpstr>Hvordan komme i gang med aktiviteter for medlemsrekruttering? </vt:lpstr>
      <vt:lpstr>PowerPoint-presentasjon</vt:lpstr>
      <vt:lpstr>Ledetråder for klubbene i rekrutteringsarbeidet</vt:lpstr>
      <vt:lpstr>Hvorfor er Brattvåg  rotaryklubb aktuell?</vt:lpstr>
      <vt:lpstr>Hvorfor er Hamar rotaryklubb aktuell?</vt:lpstr>
      <vt:lpstr>Hvorfor er Hamar vest rotaryklubb aktuell?</vt:lpstr>
      <vt:lpstr>Hvorfor er Stange rotaryklubb aktuell?</vt:lpstr>
      <vt:lpstr>Hvorfor er Aalesund rotaryklubb aktuell?</vt:lpstr>
      <vt:lpstr>Hvorfor er Molde rotaryklubb aktuell?</vt:lpstr>
      <vt:lpstr>Hvordan er  din rotaryklubb attraktiv?</vt:lpstr>
      <vt:lpstr>Rotary Koordinator  Bjørn Aas   sone 18</vt:lpstr>
      <vt:lpstr>Aldergruppe 50 – 59 år</vt:lpstr>
      <vt:lpstr>Aldergruppen 60 – 75 år</vt:lpstr>
      <vt:lpstr>Hvem er målgruppen for din rotaryklubb?</vt:lpstr>
      <vt:lpstr>Hvordan gjenspeiler din rotaryklubb lokalsamfunnet?</vt:lpstr>
      <vt:lpstr>Hvilke aktiviteter har din rotaryklubb for medlemsrekruttering?</vt:lpstr>
      <vt:lpstr>PowerPoint-presentasjon</vt:lpstr>
      <vt:lpstr>PowerPoint-presentasjon</vt:lpstr>
      <vt:lpstr>Medlemutvikling - intro</vt:lpstr>
      <vt:lpstr>PowerPoint-presentasjon</vt:lpstr>
      <vt:lpstr>Hvilken profil har vi og ønsker vi på medlemmene i vår klubb? </vt:lpstr>
      <vt:lpstr>Identifisere</vt:lpstr>
      <vt:lpstr>Invitere og presentere</vt:lpstr>
      <vt:lpstr>Informere og introdusere</vt:lpstr>
      <vt:lpstr>Engasjere</vt:lpstr>
      <vt:lpstr>Utvikle</vt:lpstr>
      <vt:lpstr>PowerPoint-presentasjon</vt:lpstr>
      <vt:lpstr>PowerPoint-presentasjon</vt:lpstr>
      <vt:lpstr>PowerPoint-presentasjon</vt:lpstr>
      <vt:lpstr>Lag et målbilde for medlemskapskomiteen i klubben </vt:lpstr>
      <vt:lpstr>4- 5 - 7</vt:lpstr>
      <vt:lpstr>Idebank #1 av 2</vt:lpstr>
      <vt:lpstr>Idebank #2 av 2</vt:lpstr>
      <vt:lpstr>Satelittklubb </vt:lpstr>
      <vt:lpstr>Hva er suksesshistorien om din rotaryklubb I 2029?</vt:lpstr>
      <vt:lpstr>PowerPoint-presentasjon</vt:lpstr>
      <vt:lpstr>Rotary har utviklet nye klubbmodeller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Medlemsutvikling/rekruttering D2305  2019-2020</dc:title>
  <dc:creator>Olav Nysæter</dc:creator>
  <cp:lastModifiedBy>Laila Hurlen</cp:lastModifiedBy>
  <cp:revision>107</cp:revision>
  <dcterms:created xsi:type="dcterms:W3CDTF">2019-09-18T17:22:09Z</dcterms:created>
  <dcterms:modified xsi:type="dcterms:W3CDTF">2024-04-14T09:42:26Z</dcterms:modified>
</cp:coreProperties>
</file>