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459" r:id="rId2"/>
    <p:sldId id="458" r:id="rId3"/>
    <p:sldId id="259" r:id="rId4"/>
    <p:sldId id="466" r:id="rId5"/>
    <p:sldId id="268" r:id="rId6"/>
    <p:sldId id="460" r:id="rId7"/>
    <p:sldId id="479" r:id="rId8"/>
    <p:sldId id="267" r:id="rId9"/>
    <p:sldId id="477" r:id="rId10"/>
    <p:sldId id="461" r:id="rId11"/>
    <p:sldId id="462" r:id="rId12"/>
    <p:sldId id="472" r:id="rId13"/>
    <p:sldId id="469" r:id="rId14"/>
    <p:sldId id="278" r:id="rId15"/>
    <p:sldId id="468" r:id="rId16"/>
    <p:sldId id="470" r:id="rId17"/>
    <p:sldId id="471" r:id="rId18"/>
    <p:sldId id="264" r:id="rId19"/>
    <p:sldId id="265" r:id="rId20"/>
    <p:sldId id="266" r:id="rId21"/>
    <p:sldId id="476" r:id="rId22"/>
    <p:sldId id="480" r:id="rId23"/>
    <p:sldId id="273" r:id="rId24"/>
    <p:sldId id="277" r:id="rId25"/>
    <p:sldId id="474" r:id="rId26"/>
    <p:sldId id="465" r:id="rId27"/>
    <p:sldId id="473" r:id="rId28"/>
    <p:sldId id="481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4" autoAdjust="0"/>
    <p:restoredTop sz="86386" autoAdjust="0"/>
  </p:normalViewPr>
  <p:slideViewPr>
    <p:cSldViewPr snapToGrid="0">
      <p:cViewPr varScale="1">
        <p:scale>
          <a:sx n="84" d="100"/>
          <a:sy n="84" d="100"/>
        </p:scale>
        <p:origin x="90" y="570"/>
      </p:cViewPr>
      <p:guideLst/>
    </p:cSldViewPr>
  </p:slideViewPr>
  <p:outlineViewPr>
    <p:cViewPr>
      <p:scale>
        <a:sx n="33" d="100"/>
        <a:sy n="33" d="100"/>
      </p:scale>
      <p:origin x="0" y="-29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86446-E284-4EB7-9D2F-2A669095EE2D}" type="datetimeFigureOut">
              <a:rPr lang="nb-NO" smtClean="0"/>
              <a:t>20.03.2025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22076-6D47-4978-BDCE-B209B6E5FF7E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586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22076-6D47-4978-BDCE-B209B6E5FF7E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284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22076-6D47-4978-BDCE-B209B6E5FF7E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23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22076-6D47-4978-BDCE-B209B6E5FF7E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92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22076-6D47-4978-BDCE-B209B6E5FF7E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10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22076-6D47-4978-BDCE-B209B6E5FF7E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249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6D66B3-A92B-F3FF-ECB6-F69BC1FBD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22622"/>
            <a:ext cx="9144000" cy="1382398"/>
          </a:xfr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4800" b="1" kern="1200" cap="none" baseline="0" dirty="0">
                <a:solidFill>
                  <a:srgbClr val="17458F"/>
                </a:solidFill>
                <a:latin typeface="Frutiger" panose="020B0500000000000000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BC75254-09F6-959F-7AEE-49AA7C295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5020"/>
            <a:ext cx="9144000" cy="609364"/>
          </a:xfr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b-NO" sz="2800" b="1" kern="1200" dirty="0">
                <a:solidFill>
                  <a:srgbClr val="17458F"/>
                </a:solidFill>
                <a:latin typeface="Frutiger" panose="020B0500000000000000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71AF3-864C-7EBA-F37B-26EE299B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FBB6-64BA-456B-913C-96D6AE26D482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DA964D-6959-5905-48B8-9CB89C3A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B0F573-DF39-F263-79F5-6CAE326A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017231-9ACE-C058-1690-63D10D3732E4}"/>
              </a:ext>
            </a:extLst>
          </p:cNvPr>
          <p:cNvSpPr txBox="1">
            <a:spLocks/>
          </p:cNvSpPr>
          <p:nvPr userDrawn="1"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3" name="Bilde 12" descr="Et bilde som inneholder logo, Grafikk, skjermbilde, sirkel&#10;&#10;Automatisk generert beskrivelse">
            <a:extLst>
              <a:ext uri="{FF2B5EF4-FFF2-40B4-BE49-F238E27FC236}">
                <a16:creationId xmlns:a16="http://schemas.microsoft.com/office/drawing/2014/main" id="{B0804565-7F85-5791-2FCB-FF9C235D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34654" b="30223"/>
          <a:stretch/>
        </p:blipFill>
        <p:spPr>
          <a:xfrm>
            <a:off x="3363519" y="923454"/>
            <a:ext cx="5464963" cy="21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C2FF3-AEAA-8115-E4D2-5F4BFB541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2663C1-AFF3-C7F7-5190-BE3D938E6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E149F7-B236-14F5-9BE6-43DCCFE2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1F64-5E9D-4FAC-A4DB-C979DDCE7D6D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46EEAF-3585-57EE-F6E4-8F9167B9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2D982B-C983-B3FA-51D6-37D3F9E1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B625D4B-FCC3-B11D-4295-4A56D9CC3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495" y="4876894"/>
            <a:ext cx="1883773" cy="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D34932C-85B4-4004-38B9-0FA544E64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C40FCD0-AC0B-80CB-1C0D-1779281A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7B4919-CD50-A695-F73F-A0CCE2BF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35A2-18E9-4702-8FAE-C482BDFEEE27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E36B9B-827A-13F8-9D70-94F952A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68D848-D30F-A673-A168-D9C8C1DF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7DB6D61-0DAB-6345-4A02-888EDADF2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495" y="4876894"/>
            <a:ext cx="1883773" cy="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1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B5004-6287-ADF9-4FE9-864FEC89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7F6B92-9F4A-7E12-6B19-458869797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7122FD-0FC1-94FA-2B00-CD242BFF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9643-F6C4-47F2-AEA5-54165905D983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1A4D95-4B3C-E5BA-A80A-FA3B4653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267F31-F6CC-9832-D660-99A4727F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87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B896A-858B-3D11-0217-933570BF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7458F"/>
                </a:solidFill>
                <a:latin typeface="Frutiger" panose="020B0500000000000000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91E9D4-B96A-0332-72E4-7B4AFA87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7458F"/>
                </a:solidFill>
                <a:latin typeface="Frutiger" panose="020B0500000000000000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C842EA-19C1-1C2F-AF1F-01191492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B241-817E-4577-94CE-D3FDB660E05E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E6508C-552E-815E-F34A-87318B42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9040D3-9969-6519-A5E6-14798B51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Bilde 8" descr="Et bilde som inneholder logo, Grafikk, Font, sirkel&#10;&#10;Automatisk generert beskrivelse">
            <a:extLst>
              <a:ext uri="{FF2B5EF4-FFF2-40B4-BE49-F238E27FC236}">
                <a16:creationId xmlns:a16="http://schemas.microsoft.com/office/drawing/2014/main" id="{7F7055DF-380A-6C2E-CF28-A4F29F6C6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t="35512" r="4270" b="30999"/>
          <a:stretch/>
        </p:blipFill>
        <p:spPr>
          <a:xfrm>
            <a:off x="3922751" y="459412"/>
            <a:ext cx="4346499" cy="17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C0AA61-ADD4-FF99-CDA2-2CC2CBC0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2D9762-2E02-AD5D-8494-649B044CC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F05697-9AC7-D927-C176-0CE957681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859"/>
            <a:ext cx="5181600" cy="46171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5074DF9-1005-CFD9-359E-8817646A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BBDF-82D4-4DEB-8F6D-C6B7C739AA11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B42B722-A38E-041B-5660-BAB32B4A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7E621F3-0E6E-23F4-CF02-C45C5119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710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8E357B-12C9-81F0-1F9B-082E6D5A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4F60E5-2709-B198-1BAD-3F69F3380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FFBDA39-0ED1-9669-F494-5607A1CD8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8388"/>
            <a:ext cx="5157787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D7D8BE-51C5-4200-E242-16D641A03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A2C4F61-1A14-67D7-23A6-C1D628F0C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3851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B296FAD-7251-DF60-7B62-75F8B93F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177E-648D-4097-8868-D0B4FA9C2482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04894ED-028E-772D-1FC1-6C9C22F3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681ACA1-276E-63E1-C2B7-BB3E678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4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64DA7A-4687-FE08-31E0-E3ABD9F4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utiger" panose="020B0500000000000000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AA32E2D-C9EE-7F97-0DE7-6D8CD516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3BE6-149E-4CFF-A368-C2B6DE3D5DF6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973AEAF-87CF-D995-A1CA-E6A99CD3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98BC02E-3B0E-EFCD-34CD-BF6DB169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188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C8FE6A0-7623-D3EC-0EFB-25C8DA77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02E6-223A-47F8-B533-E496FE3BC85B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067291-2639-3DDD-72C9-B3B57D34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CABE682-4C28-735A-6D30-E1918C6D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261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54248-96CB-B06D-4726-38FB65B0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49F2B1-B018-FD8C-55BE-740AE5F0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76AE88-BE15-F41F-FA76-10C6F4324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88D7F7-FB5F-24AF-9D1B-FB791FFA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6839-6A36-42B8-9805-65C7A22928F5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D0EFE4-8500-B17E-7717-6299D456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A4E2B9-3896-C7B7-B599-5D4D37BD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375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AB5689-DFA6-F2DE-9E59-472587F4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03EC21D-FFB4-4966-39BC-B1A504002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424493-75F3-1C01-8537-753EF3999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79B41AF-5C46-1F81-D8F9-C5E5234D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7010-7324-458D-83EB-E63629140807}" type="datetime1">
              <a:rPr lang="nb-NO" smtClean="0"/>
              <a:t>20.03.2025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F35E265-1BD8-6256-3F22-5D5F8E4E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A2D97B-920A-809E-9999-AEEB8F14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98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0458B0A-D49E-99A5-BA11-EEEB233B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9D39B8C-FEDD-5447-3009-E30EE9C8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9859"/>
            <a:ext cx="10515600" cy="461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A267D7-4F9E-D850-9B6D-E955FE6CB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EEE2B933-91FB-4D06-8EF9-96AD7EF3FEC6}" type="datetime1">
              <a:rPr lang="nb-NO" smtClean="0"/>
              <a:pPr/>
              <a:t>20.03.2025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8E140D-5D66-96EE-CB58-CA2A83CD5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B69417-AA0A-C411-1262-7AB0446B5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339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F3BD679-D26C-4551-BD89-77518733650C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10" name="Group 45">
            <a:extLst>
              <a:ext uri="{FF2B5EF4-FFF2-40B4-BE49-F238E27FC236}">
                <a16:creationId xmlns:a16="http://schemas.microsoft.com/office/drawing/2014/main" id="{555CF265-78D2-CA78-3F4F-08C9482AEE82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11" name="Group 69">
              <a:extLst>
                <a:ext uri="{FF2B5EF4-FFF2-40B4-BE49-F238E27FC236}">
                  <a16:creationId xmlns:a16="http://schemas.microsoft.com/office/drawing/2014/main" id="{746E5113-4523-FA9B-94FE-C29AC0F41CF2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14" name="Rectangle 72">
                <a:extLst>
                  <a:ext uri="{FF2B5EF4-FFF2-40B4-BE49-F238E27FC236}">
                    <a16:creationId xmlns:a16="http://schemas.microsoft.com/office/drawing/2014/main" id="{EFC119A3-6EF7-DB96-1104-13D0EFA81FC7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15" name="Rectangle 73">
                <a:extLst>
                  <a:ext uri="{FF2B5EF4-FFF2-40B4-BE49-F238E27FC236}">
                    <a16:creationId xmlns:a16="http://schemas.microsoft.com/office/drawing/2014/main" id="{13084BDC-3725-D1AE-B1E4-34AA9A1E507E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16" name="Rectangle 74">
                <a:extLst>
                  <a:ext uri="{FF2B5EF4-FFF2-40B4-BE49-F238E27FC236}">
                    <a16:creationId xmlns:a16="http://schemas.microsoft.com/office/drawing/2014/main" id="{52F2C2B4-F7FD-6DD9-1389-1A80FE435899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17" name="Rectangle 75">
                <a:extLst>
                  <a:ext uri="{FF2B5EF4-FFF2-40B4-BE49-F238E27FC236}">
                    <a16:creationId xmlns:a16="http://schemas.microsoft.com/office/drawing/2014/main" id="{023E5EF9-9282-9EF9-9712-387214CCB8BF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18" name="Rectangle 76">
                <a:extLst>
                  <a:ext uri="{FF2B5EF4-FFF2-40B4-BE49-F238E27FC236}">
                    <a16:creationId xmlns:a16="http://schemas.microsoft.com/office/drawing/2014/main" id="{D6C8C8CC-B385-063E-3622-27228A04E77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19" name="Rectangle 77">
                <a:extLst>
                  <a:ext uri="{FF2B5EF4-FFF2-40B4-BE49-F238E27FC236}">
                    <a16:creationId xmlns:a16="http://schemas.microsoft.com/office/drawing/2014/main" id="{9028ACBF-2022-2BA5-7C93-A4C98A5D1BF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20" name="Rectangle 78">
                <a:extLst>
                  <a:ext uri="{FF2B5EF4-FFF2-40B4-BE49-F238E27FC236}">
                    <a16:creationId xmlns:a16="http://schemas.microsoft.com/office/drawing/2014/main" id="{BEF4EDBC-DD69-D8B9-E08A-81FE8F8D7CB7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21" name="Rectangle 79">
                <a:extLst>
                  <a:ext uri="{FF2B5EF4-FFF2-40B4-BE49-F238E27FC236}">
                    <a16:creationId xmlns:a16="http://schemas.microsoft.com/office/drawing/2014/main" id="{6B1AB012-C4EA-8C7E-530C-E3415005F0D6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12" name="TextBox 70">
              <a:extLst>
                <a:ext uri="{FF2B5EF4-FFF2-40B4-BE49-F238E27FC236}">
                  <a16:creationId xmlns:a16="http://schemas.microsoft.com/office/drawing/2014/main" id="{29769611-8691-58EC-22C6-62D2CC9A98C2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13" name="TextBox 71">
              <a:extLst>
                <a:ext uri="{FF2B5EF4-FFF2-40B4-BE49-F238E27FC236}">
                  <a16:creationId xmlns:a16="http://schemas.microsoft.com/office/drawing/2014/main" id="{098AE0EA-6A42-3BDB-E182-2450575C0156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pic>
        <p:nvPicPr>
          <p:cNvPr id="7" name="Bilde 6" descr="Et bilde som inneholder logo, Grafikk, Font, sirkel&#10;&#10;Automatisk generert beskrivelse">
            <a:extLst>
              <a:ext uri="{FF2B5EF4-FFF2-40B4-BE49-F238E27FC236}">
                <a16:creationId xmlns:a16="http://schemas.microsoft.com/office/drawing/2014/main" id="{A9B414BC-85DE-4C3E-1334-13EFAE5A8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t="35512" r="4270" b="30999"/>
          <a:stretch/>
        </p:blipFill>
        <p:spPr>
          <a:xfrm>
            <a:off x="10198728" y="6033445"/>
            <a:ext cx="1993271" cy="82455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B2456D5-C4E3-3718-8E4C-C5B769D1CB48}"/>
              </a:ext>
            </a:extLst>
          </p:cNvPr>
          <p:cNvSpPr/>
          <p:nvPr userDrawn="1"/>
        </p:nvSpPr>
        <p:spPr>
          <a:xfrm>
            <a:off x="0" y="-88985"/>
            <a:ext cx="12192000" cy="1604963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400" b="1" kern="1200" cap="none" baseline="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mmons.wikimedia.org/wiki/File:Compass_card.p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y.rotary.org/en/learning-reference/learn-topic/award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mmons.wikimedia.org/wiki/File:Shouting_out_loud.pn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hyperlink" Target="https://commons.wikimedia.org/wiki/File:Collaborate_icon_from_Noun_Project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524000" y="3675010"/>
            <a:ext cx="9144000" cy="677621"/>
          </a:xfrm>
        </p:spPr>
        <p:txBody>
          <a:bodyPr vert="horz" wrap="square" lIns="0" tIns="12700" rIns="0" bIns="0" rtlCol="0" anchor="ctr">
            <a:spAutoFit/>
          </a:bodyPr>
          <a:lstStyle/>
          <a:p>
            <a:r>
              <a:rPr lang="nb-NO" noProof="0" dirty="0">
                <a:latin typeface="Frutiger" panose="020B0500000000000000" pitchFamily="34" charset="0"/>
              </a:rPr>
              <a:t>Å lede en klubb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1"/>
          </p:nvPr>
        </p:nvSpPr>
        <p:spPr>
          <a:xfrm>
            <a:off x="1524000" y="4817983"/>
            <a:ext cx="9144000" cy="383438"/>
          </a:xfrm>
        </p:spPr>
        <p:txBody>
          <a:bodyPr vert="horz" wrap="square" lIns="0" tIns="13970" rIns="0" bIns="0" rtlCol="0">
            <a:spAutoFit/>
          </a:bodyPr>
          <a:lstStyle/>
          <a:p>
            <a:r>
              <a:rPr lang="nb-NO" noProof="0" dirty="0">
                <a:latin typeface="Frutiger" panose="020B0500000000000000" pitchFamily="34" charset="0"/>
              </a:rPr>
              <a:t>(Foredragsholder)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3AD27122-D906-AE81-6D5D-B3B3219E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 dirty="0"/>
              <a:t>Å sette seg mål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AD976DE0-5112-5A27-B700-0E5DA55F2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4229"/>
            <a:ext cx="10515600" cy="3912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200" i="1" dirty="0"/>
              <a:t>Hvis du ikke vet hvor du er, og ikke vet hvor du skal, er det ikke sannsynlig at du kommer dit.</a:t>
            </a:r>
          </a:p>
          <a:p>
            <a:pPr>
              <a:spcBef>
                <a:spcPts val="7200"/>
              </a:spcBef>
            </a:pPr>
            <a:r>
              <a:rPr lang="nb-NO" dirty="0"/>
              <a:t>Målene er ditt kart og kompass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E3E6C77-4666-97E0-3B86-15CC3A86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9158" cy="365125"/>
          </a:xfrm>
        </p:spPr>
        <p:txBody>
          <a:bodyPr/>
          <a:lstStyle/>
          <a:p>
            <a:fld id="{DF3BD679-D26C-4551-BD89-77518733650C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1026" name="Picture 2">
            <a:hlinkClick r:id="rId2" tooltip="File:Compass card.png"/>
            <a:extLst>
              <a:ext uri="{FF2B5EF4-FFF2-40B4-BE49-F238E27FC236}">
                <a16:creationId xmlns:a16="http://schemas.microsoft.com/office/drawing/2014/main" id="{36872F39-64B9-DB71-2FC6-132134C8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07" y="3429000"/>
            <a:ext cx="3154136" cy="31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6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3CC899-7895-EAA3-FE5D-B757D86B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/>
          <a:lstStyle/>
          <a:p>
            <a:r>
              <a:rPr lang="nb-NO" dirty="0"/>
              <a:t>Rotarys Action Plan og målstruktur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839F90-6121-38E0-CCAD-7A1957E7A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Øke vår innflytelse</a:t>
            </a:r>
          </a:p>
          <a:p>
            <a:pPr lvl="1"/>
            <a:r>
              <a:rPr lang="nb-NO" dirty="0"/>
              <a:t>Hvordan gjøre mer godt i verden - og synliggjøre dette?</a:t>
            </a:r>
          </a:p>
          <a:p>
            <a:pPr lvl="1"/>
            <a:r>
              <a:rPr lang="nb-NO" dirty="0"/>
              <a:t>Utslette polio - og bygge vårt omdømme</a:t>
            </a:r>
          </a:p>
          <a:p>
            <a:pPr lvl="1"/>
            <a:r>
              <a:rPr lang="nb-NO" dirty="0"/>
              <a:t>Fokusere på programmene og tilbudene</a:t>
            </a:r>
          </a:p>
          <a:p>
            <a:pPr lvl="1"/>
            <a:r>
              <a:rPr lang="nb-NO" dirty="0"/>
              <a:t>Øke varig og målbar innflytelse</a:t>
            </a:r>
          </a:p>
          <a:p>
            <a:r>
              <a:rPr lang="nb-NO" dirty="0"/>
              <a:t>Nå ut til flere</a:t>
            </a:r>
          </a:p>
          <a:p>
            <a:pPr lvl="1"/>
            <a:r>
              <a:rPr lang="nb-NO" dirty="0"/>
              <a:t>Tiltrekke oss nye medlemmer og involvere andre</a:t>
            </a:r>
          </a:p>
          <a:p>
            <a:pPr lvl="1"/>
            <a:r>
              <a:rPr lang="nb-NO" dirty="0"/>
              <a:t>Øke medlemsmassen </a:t>
            </a:r>
          </a:p>
          <a:p>
            <a:pPr lvl="1"/>
            <a:r>
              <a:rPr lang="nb-NO" dirty="0"/>
              <a:t>Øke mangfold</a:t>
            </a:r>
          </a:p>
          <a:p>
            <a:pPr lvl="1"/>
            <a:r>
              <a:rPr lang="nb-NO" dirty="0"/>
              <a:t>Skape nye veier inn til Rotary</a:t>
            </a:r>
          </a:p>
          <a:p>
            <a:pPr lvl="1"/>
            <a:r>
              <a:rPr lang="nb-NO" dirty="0"/>
              <a:t>Gjøre Rotary mer åpent og tilgjengelig</a:t>
            </a:r>
          </a:p>
          <a:p>
            <a:pPr lvl="1"/>
            <a:r>
              <a:rPr lang="nb-NO" dirty="0"/>
              <a:t>Bygge bevissthet rundt merkevaren Rotary</a:t>
            </a:r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2B9B6302-81F5-6D2C-8D68-5366099A9B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Øke medlemmenes engasjement</a:t>
            </a:r>
          </a:p>
          <a:p>
            <a:pPr lvl="1"/>
            <a:r>
              <a:rPr lang="nb-NO" dirty="0"/>
              <a:t>Ønske alle velkommen og være verdt folks tid</a:t>
            </a:r>
          </a:p>
          <a:p>
            <a:pPr lvl="1"/>
            <a:r>
              <a:rPr lang="nb-NO" dirty="0"/>
              <a:t>Engasjerende og relevant program </a:t>
            </a:r>
          </a:p>
          <a:p>
            <a:pPr lvl="1"/>
            <a:r>
              <a:rPr lang="nb-NO" dirty="0"/>
              <a:t>Muligheter for utvikling  </a:t>
            </a:r>
          </a:p>
          <a:p>
            <a:pPr lvl="1"/>
            <a:r>
              <a:rPr lang="nb-NO" dirty="0"/>
              <a:t>Ledertrening i teori og praksis</a:t>
            </a:r>
          </a:p>
          <a:p>
            <a:r>
              <a:rPr lang="nb-NO" dirty="0"/>
              <a:t>Øke evnen til endring</a:t>
            </a:r>
          </a:p>
          <a:p>
            <a:pPr lvl="1"/>
            <a:r>
              <a:rPr lang="nb-NO" dirty="0"/>
              <a:t>Rotary relevant i en verden i forandring </a:t>
            </a:r>
          </a:p>
          <a:p>
            <a:pPr lvl="1"/>
            <a:r>
              <a:rPr lang="nb-NO" dirty="0"/>
              <a:t>Skape innovasjonskultur</a:t>
            </a:r>
          </a:p>
          <a:p>
            <a:pPr lvl="1"/>
            <a:r>
              <a:rPr lang="nb-NO" dirty="0"/>
              <a:t>Prøve ut nye ideer</a:t>
            </a:r>
          </a:p>
          <a:p>
            <a:pPr lvl="1"/>
            <a:r>
              <a:rPr lang="nb-NO" dirty="0"/>
              <a:t>Involvere flere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9D8A53-EC18-5D15-F6D7-34BB0A12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9158" cy="365125"/>
          </a:xfrm>
        </p:spPr>
        <p:txBody>
          <a:bodyPr/>
          <a:lstStyle/>
          <a:p>
            <a:fld id="{DF3BD679-D26C-4551-BD89-77518733650C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A255ED6-059A-6D78-D8C7-D9902F98FC6D}"/>
              </a:ext>
            </a:extLst>
          </p:cNvPr>
          <p:cNvSpPr/>
          <p:nvPr/>
        </p:nvSpPr>
        <p:spPr>
          <a:xfrm>
            <a:off x="1345915" y="1869897"/>
            <a:ext cx="4078840" cy="1438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latin typeface="Georgia" panose="02040502050405020303" pitchFamily="18" charset="0"/>
              </a:rPr>
              <a:t>Gode, synlige prosjekter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DD6D3DF-6066-E234-0B31-76749030CDBA}"/>
              </a:ext>
            </a:extLst>
          </p:cNvPr>
          <p:cNvSpPr/>
          <p:nvPr/>
        </p:nvSpPr>
        <p:spPr>
          <a:xfrm>
            <a:off x="1345915" y="4023430"/>
            <a:ext cx="4078840" cy="1438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latin typeface="Georgia" panose="02040502050405020303" pitchFamily="18" charset="0"/>
              </a:rPr>
              <a:t>Verve medlemmer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6D1F814-FF40-84E9-90CF-EAF82D486FF8}"/>
              </a:ext>
            </a:extLst>
          </p:cNvPr>
          <p:cNvSpPr/>
          <p:nvPr/>
        </p:nvSpPr>
        <p:spPr>
          <a:xfrm>
            <a:off x="6723580" y="1869897"/>
            <a:ext cx="4078840" cy="1438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latin typeface="Georgia" panose="02040502050405020303" pitchFamily="18" charset="0"/>
              </a:rPr>
              <a:t>Engasjerende og relevant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2E62F60-4B3C-C5BC-96A2-ECB63DC7BE4B}"/>
              </a:ext>
            </a:extLst>
          </p:cNvPr>
          <p:cNvSpPr/>
          <p:nvPr/>
        </p:nvSpPr>
        <p:spPr>
          <a:xfrm>
            <a:off x="6723580" y="3665648"/>
            <a:ext cx="4078840" cy="14383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latin typeface="Georgia" panose="02040502050405020303" pitchFamily="18" charset="0"/>
              </a:rPr>
              <a:t>Tenke nytt</a:t>
            </a:r>
          </a:p>
        </p:txBody>
      </p:sp>
    </p:spTree>
    <p:extLst>
      <p:ext uri="{BB962C8B-B14F-4D97-AF65-F5344CB8AC3E}">
        <p14:creationId xmlns:p14="http://schemas.microsoft.com/office/powerpoint/2010/main" val="163692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8A61F3-D908-4031-DC18-3DE9CADD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00DC2F-CE8E-9E1B-1977-5F5372BB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12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F1B234-CB5E-5930-6AEB-7980CADBE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91168"/>
            <a:ext cx="7239000" cy="406992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5E58270-FAEC-3DB3-004B-845F912E1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7" y="1262743"/>
            <a:ext cx="4196443" cy="559525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7D1326A-64AC-6089-865E-8B0839DA4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4800" y="2754086"/>
            <a:ext cx="5471885" cy="4103914"/>
          </a:xfrm>
          <a:prstGeom prst="rect">
            <a:avLst/>
          </a:prstGeom>
        </p:spPr>
      </p:pic>
      <p:pic>
        <p:nvPicPr>
          <p:cNvPr id="7" name="Bilde 6" descr="Et bilde som inneholder utendørs, sky, himmel, vann&#10;&#10;Automatisk generert beskrivelse">
            <a:extLst>
              <a:ext uri="{FF2B5EF4-FFF2-40B4-BE49-F238E27FC236}">
                <a16:creationId xmlns:a16="http://schemas.microsoft.com/office/drawing/2014/main" id="{239E114A-4770-8BA6-C086-FB747B5C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874" y="-91169"/>
            <a:ext cx="5980126" cy="3363324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6816AC-F682-3DE0-4601-92CF9E35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gjør vi?</a:t>
            </a:r>
          </a:p>
          <a:p>
            <a:r>
              <a:rPr lang="nb-NO" dirty="0"/>
              <a:t>Hva skal vi</a:t>
            </a:r>
          </a:p>
          <a:p>
            <a:pPr lvl="1"/>
            <a:r>
              <a:rPr lang="nb-NO" dirty="0"/>
              <a:t>Fortsette med?</a:t>
            </a:r>
          </a:p>
          <a:p>
            <a:pPr lvl="1"/>
            <a:r>
              <a:rPr lang="nb-NO" dirty="0"/>
              <a:t>Slutte med?</a:t>
            </a:r>
          </a:p>
          <a:p>
            <a:pPr lvl="1"/>
            <a:r>
              <a:rPr lang="nb-NO" dirty="0"/>
              <a:t>Begynne med?</a:t>
            </a:r>
          </a:p>
          <a:p>
            <a:pPr lvl="1"/>
            <a:r>
              <a:rPr lang="nb-NO" dirty="0"/>
              <a:t>Hjemme?</a:t>
            </a:r>
          </a:p>
          <a:p>
            <a:pPr lvl="1"/>
            <a:r>
              <a:rPr lang="nb-NO" dirty="0"/>
              <a:t>Ute?</a:t>
            </a:r>
          </a:p>
          <a:p>
            <a:pPr lvl="1"/>
            <a:r>
              <a:rPr lang="nb-NO" dirty="0"/>
              <a:t>Alene?</a:t>
            </a:r>
          </a:p>
          <a:p>
            <a:pPr lvl="1"/>
            <a:r>
              <a:rPr lang="nb-NO" dirty="0"/>
              <a:t>Sammen med andre?</a:t>
            </a:r>
          </a:p>
          <a:p>
            <a:r>
              <a:rPr lang="nb-NO" dirty="0"/>
              <a:t>Finansiering?</a:t>
            </a:r>
          </a:p>
          <a:p>
            <a:r>
              <a:rPr lang="nb-NO" i="1" dirty="0"/>
              <a:t>Service Project Centre</a:t>
            </a:r>
          </a:p>
        </p:txBody>
      </p:sp>
    </p:spTree>
    <p:extLst>
      <p:ext uri="{BB962C8B-B14F-4D97-AF65-F5344CB8AC3E}">
        <p14:creationId xmlns:p14="http://schemas.microsoft.com/office/powerpoint/2010/main" val="30474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C1266A-152F-7210-ABB5-5E6B43C8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Økonomi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CE4715-9078-E999-F1EC-35A4DAA8D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>
            <a:normAutofit/>
          </a:bodyPr>
          <a:lstStyle/>
          <a:p>
            <a:r>
              <a:rPr lang="nb-NO" dirty="0"/>
              <a:t>Hold et øye med økonomien</a:t>
            </a:r>
          </a:p>
          <a:p>
            <a:r>
              <a:rPr lang="nb-NO" dirty="0"/>
              <a:t>Budsjett og mål</a:t>
            </a:r>
          </a:p>
          <a:p>
            <a:r>
              <a:rPr lang="nb-NO" dirty="0"/>
              <a:t>Egenkapital?</a:t>
            </a:r>
          </a:p>
          <a:p>
            <a:r>
              <a:rPr lang="nb-NO" dirty="0"/>
              <a:t>TRF</a:t>
            </a:r>
          </a:p>
        </p:txBody>
      </p:sp>
      <p:pic>
        <p:nvPicPr>
          <p:cNvPr id="5" name="Bilde 4" descr="Et bilde som inneholder tegnefilm&#10;&#10;Automatisk generert beskrivelse">
            <a:extLst>
              <a:ext uri="{FF2B5EF4-FFF2-40B4-BE49-F238E27FC236}">
                <a16:creationId xmlns:a16="http://schemas.microsoft.com/office/drawing/2014/main" id="{B4A3992D-CA18-5DC9-930E-038470B9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-2" b="424"/>
          <a:stretch/>
        </p:blipFill>
        <p:spPr>
          <a:xfrm>
            <a:off x="6172200" y="1559859"/>
            <a:ext cx="5181600" cy="4617104"/>
          </a:xfrm>
          <a:prstGeom prst="rect">
            <a:avLst/>
          </a:prstGeom>
          <a:noFill/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1F8E47-B255-9BC4-CEB8-0966CC87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91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3BD679-D26C-4551-BD89-77518733650C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603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E490339-4510-6D11-818F-725C90AE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Økonomi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EAC6957-D4B2-B67E-0714-3906B7747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Drift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460B6BC-AC2D-79C2-48FE-70ACEF437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Hva</a:t>
            </a:r>
          </a:p>
          <a:p>
            <a:pPr lvl="1"/>
            <a:r>
              <a:rPr lang="nb-NO" dirty="0"/>
              <a:t>Møter, sosiale aktiviteter</a:t>
            </a:r>
          </a:p>
          <a:p>
            <a:r>
              <a:rPr lang="nb-NO" dirty="0"/>
              <a:t>Hvordan</a:t>
            </a:r>
          </a:p>
          <a:p>
            <a:pPr lvl="1"/>
            <a:r>
              <a:rPr lang="nb-NO" dirty="0"/>
              <a:t>Medlemmene betaler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BF57E07-6206-C9BE-3D5F-5D87FA3E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Prosjekt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98A73A05-320F-A2F6-CD06-47A49830E0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/>
              <a:t>Hva</a:t>
            </a:r>
          </a:p>
          <a:p>
            <a:pPr lvl="1"/>
            <a:r>
              <a:rPr lang="nb-NO" dirty="0"/>
              <a:t>Støtte til Ukraina</a:t>
            </a:r>
          </a:p>
          <a:p>
            <a:pPr lvl="1"/>
            <a:r>
              <a:rPr lang="nb-NO" dirty="0"/>
              <a:t>TRF</a:t>
            </a:r>
          </a:p>
          <a:p>
            <a:pPr lvl="1"/>
            <a:r>
              <a:rPr lang="nb-NO" dirty="0"/>
              <a:t>Polio Plus</a:t>
            </a:r>
          </a:p>
          <a:p>
            <a:r>
              <a:rPr lang="nb-NO" dirty="0"/>
              <a:t>Hvordan</a:t>
            </a:r>
          </a:p>
          <a:p>
            <a:pPr lvl="1"/>
            <a:r>
              <a:rPr lang="nb-NO" dirty="0"/>
              <a:t>Medlemmene betaler</a:t>
            </a:r>
          </a:p>
          <a:p>
            <a:pPr lvl="1"/>
            <a:r>
              <a:rPr lang="nb-NO" dirty="0"/>
              <a:t>Innsamlinger og sponsing</a:t>
            </a:r>
          </a:p>
        </p:txBody>
      </p: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476B35BE-2812-A319-84B0-862B747A8E64}"/>
              </a:ext>
            </a:extLst>
          </p:cNvPr>
          <p:cNvCxnSpPr>
            <a:cxnSpLocks/>
          </p:cNvCxnSpPr>
          <p:nvPr/>
        </p:nvCxnSpPr>
        <p:spPr>
          <a:xfrm>
            <a:off x="5253600" y="1514476"/>
            <a:ext cx="0" cy="5343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68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lær, person, vegg, mann&#10;&#10;Automatisk generert beskrivelse">
            <a:extLst>
              <a:ext uri="{FF2B5EF4-FFF2-40B4-BE49-F238E27FC236}">
                <a16:creationId xmlns:a16="http://schemas.microsoft.com/office/drawing/2014/main" id="{F44872A9-290E-AFA0-3116-982CB69F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06" y="2877898"/>
            <a:ext cx="7075894" cy="397954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E77B17B-4155-21A2-D101-F1FF70A7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Rekruttering og medlemsutvikling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EFD19E-CFE8-3228-1AAA-5685A2798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Folk som søker kontakt? </a:t>
            </a:r>
            <a:r>
              <a:rPr lang="nb-NO" i="1" dirty="0" err="1"/>
              <a:t>Membership</a:t>
            </a:r>
            <a:r>
              <a:rPr lang="nb-NO" i="1" dirty="0"/>
              <a:t> leads</a:t>
            </a:r>
          </a:p>
          <a:p>
            <a:r>
              <a:rPr lang="nb-NO" dirty="0"/>
              <a:t>Satellitt- og </a:t>
            </a:r>
            <a:r>
              <a:rPr lang="nb-NO" dirty="0" err="1"/>
              <a:t>Rotaractklubber</a:t>
            </a:r>
            <a:r>
              <a:rPr lang="nb-NO" dirty="0"/>
              <a:t>?</a:t>
            </a:r>
          </a:p>
          <a:p>
            <a:r>
              <a:rPr lang="nb-NO" dirty="0" err="1"/>
              <a:t>Alumni</a:t>
            </a:r>
            <a:r>
              <a:rPr lang="nb-NO" dirty="0"/>
              <a:t> – tidligere deltakere i utveksling og RYLA?</a:t>
            </a:r>
          </a:p>
          <a:p>
            <a:r>
              <a:rPr lang="nb-NO" dirty="0"/>
              <a:t>Kurser og trening</a:t>
            </a:r>
          </a:p>
          <a:p>
            <a:r>
              <a:rPr lang="nb-NO" dirty="0"/>
              <a:t>Positiv tilbakemelding og </a:t>
            </a:r>
            <a:br>
              <a:rPr lang="nb-NO" dirty="0"/>
            </a:br>
            <a:r>
              <a:rPr lang="nb-NO" dirty="0"/>
              <a:t>belønning</a:t>
            </a:r>
          </a:p>
          <a:p>
            <a:r>
              <a:rPr lang="nb-NO" dirty="0"/>
              <a:t>Mangfold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D88A945-6C96-DBBB-2458-2A309E55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761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88605B-26D8-658B-E539-E6B806B1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/>
          <a:lstStyle/>
          <a:p>
            <a:r>
              <a:rPr lang="nb-NO" dirty="0"/>
              <a:t>Synlighet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7B77F3-1AF4-D054-9E13-7942013D7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/>
          <a:lstStyle/>
          <a:p>
            <a:r>
              <a:rPr lang="nb-NO" dirty="0"/>
              <a:t>Opprett en komite (eller en ansvarlig)</a:t>
            </a:r>
          </a:p>
          <a:p>
            <a:pPr lvl="1"/>
            <a:r>
              <a:rPr lang="nb-NO" dirty="0"/>
              <a:t>Talsperson</a:t>
            </a:r>
          </a:p>
          <a:p>
            <a:r>
              <a:rPr lang="nb-NO" dirty="0"/>
              <a:t>Lag en plan</a:t>
            </a:r>
          </a:p>
          <a:p>
            <a:r>
              <a:rPr lang="nb-NO" dirty="0"/>
              <a:t>Bruk Rotarys materiell, maler, logoer</a:t>
            </a:r>
          </a:p>
          <a:p>
            <a:pPr lvl="1"/>
            <a:r>
              <a:rPr lang="nb-NO" dirty="0"/>
              <a:t>Brand Center</a:t>
            </a:r>
          </a:p>
          <a:p>
            <a:r>
              <a:rPr lang="nb-NO" dirty="0"/>
              <a:t>«Selg» prosjektene og prestasjonene!!</a:t>
            </a:r>
          </a:p>
          <a:p>
            <a:pPr lvl="1"/>
            <a:r>
              <a:rPr lang="nb-NO" dirty="0"/>
              <a:t>Polio Plus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5A1785B-4F67-29DA-E778-7A7411F16D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14341" r="16530" b="17663"/>
          <a:stretch/>
        </p:blipFill>
        <p:spPr>
          <a:xfrm>
            <a:off x="5478429" y="1560513"/>
            <a:ext cx="6569142" cy="4616450"/>
          </a:xfr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7C20C8-7CE1-AD44-A6FA-6F81192AF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9158" cy="365125"/>
          </a:xfrm>
        </p:spPr>
        <p:txBody>
          <a:bodyPr/>
          <a:lstStyle/>
          <a:p>
            <a:fld id="{DF3BD679-D26C-4551-BD89-77518733650C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561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82603C94-08BC-B262-8CB1-1712C92E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TRF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A00B9A0-C8FC-E3C1-7BA2-F5C9D37DD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Svært godt </a:t>
            </a:r>
            <a:r>
              <a:rPr lang="nb-NO" dirty="0"/>
              <a:t>system for finansiering</a:t>
            </a:r>
          </a:p>
          <a:p>
            <a:pPr lvl="1"/>
            <a:r>
              <a:rPr lang="nb-NO" dirty="0"/>
              <a:t>100 av 100 på </a:t>
            </a:r>
            <a:r>
              <a:rPr lang="nb-NO" dirty="0" err="1"/>
              <a:t>Charity</a:t>
            </a:r>
            <a:r>
              <a:rPr lang="nb-NO" dirty="0"/>
              <a:t> Navigator</a:t>
            </a:r>
          </a:p>
          <a:p>
            <a:r>
              <a:rPr lang="nb-NO" dirty="0"/>
              <a:t>Hva er klubbens historie?</a:t>
            </a:r>
          </a:p>
          <a:p>
            <a:r>
              <a:rPr lang="nb-NO" dirty="0"/>
              <a:t>Sett mål!</a:t>
            </a:r>
          </a:p>
          <a:p>
            <a:r>
              <a:rPr lang="nb-NO" dirty="0"/>
              <a:t>Kvalifiser klubben</a:t>
            </a:r>
          </a:p>
          <a:p>
            <a:pPr lvl="1"/>
            <a:r>
              <a:rPr lang="nb-NO" dirty="0"/>
              <a:t>Kurs</a:t>
            </a:r>
          </a:p>
          <a:p>
            <a:pPr lvl="1"/>
            <a:r>
              <a:rPr lang="nb-NO" dirty="0" err="1"/>
              <a:t>MoU</a:t>
            </a:r>
            <a:endParaRPr lang="nb-NO" dirty="0"/>
          </a:p>
          <a:p>
            <a:r>
              <a:rPr lang="nb-NO" dirty="0"/>
              <a:t>Tidsfrister – søknader og rapporter</a:t>
            </a:r>
          </a:p>
          <a:p>
            <a:r>
              <a:rPr lang="nb-NO" dirty="0"/>
              <a:t>Kontakt med distriktets TRF-komité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8DCC793-9D8D-F8EB-7543-1B4511A1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17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F539763-8A31-0D6B-2ADC-DD3E26A3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77" y="2658607"/>
            <a:ext cx="5515901" cy="20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5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FCF4785-8452-E447-2CFB-8DD209B3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Presidenten gjennom året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444C52F-75F4-D5EB-DBEF-0A72E1A84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 også klubbens </a:t>
            </a:r>
            <a:r>
              <a:rPr lang="nb-NO" dirty="0" err="1"/>
              <a:t>årshjul</a:t>
            </a:r>
            <a:r>
              <a:rPr lang="nb-NO" dirty="0"/>
              <a:t> i håndboka</a:t>
            </a:r>
          </a:p>
        </p:txBody>
      </p:sp>
    </p:spTree>
    <p:extLst>
      <p:ext uri="{BB962C8B-B14F-4D97-AF65-F5344CB8AC3E}">
        <p14:creationId xmlns:p14="http://schemas.microsoft.com/office/powerpoint/2010/main" val="321251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FA2913B-35C7-46B7-7FAB-5D1CBDCE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 dirty="0"/>
              <a:t>Innkommende president – før 1. juli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25C12BF-73FA-9CAC-7C6A-993B1E52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>
            <a:normAutofit lnSpcReduction="10000"/>
          </a:bodyPr>
          <a:lstStyle/>
          <a:p>
            <a:r>
              <a:rPr lang="nb-NO" dirty="0"/>
              <a:t>PETS</a:t>
            </a:r>
          </a:p>
          <a:p>
            <a:r>
              <a:rPr lang="nb-NO" dirty="0"/>
              <a:t>Oppnevne komitéledere, dele inn i komitéer</a:t>
            </a:r>
          </a:p>
          <a:p>
            <a:pPr lvl="1"/>
            <a:r>
              <a:rPr lang="nb-NO" dirty="0"/>
              <a:t>Styremøte med komiteledere før 1. juni. Felles med sittende styre?</a:t>
            </a:r>
          </a:p>
          <a:p>
            <a:r>
              <a:rPr lang="nb-NO" dirty="0"/>
              <a:t>Styreseminar med sekretær, kasserer, IT-ansvarlig, TRF, medlemsansvarlig</a:t>
            </a:r>
          </a:p>
          <a:p>
            <a:r>
              <a:rPr lang="nb-NO" dirty="0"/>
              <a:t>Klubbens handlingsplan før 31. mai</a:t>
            </a:r>
          </a:p>
          <a:p>
            <a:pPr lvl="1"/>
            <a:r>
              <a:rPr lang="nb-NO" dirty="0"/>
              <a:t>Pågående prosjekt, planer, Action Plan</a:t>
            </a:r>
          </a:p>
          <a:p>
            <a:r>
              <a:rPr lang="nb-NO" dirty="0"/>
              <a:t>Legge inn mål i Club Central (president, evt. sekretær).</a:t>
            </a:r>
          </a:p>
          <a:p>
            <a:r>
              <a:rPr lang="nb-NO" dirty="0"/>
              <a:t>Budsjett. Møteplan. Registrering</a:t>
            </a:r>
          </a:p>
          <a:p>
            <a:r>
              <a:rPr lang="nb-NO" dirty="0"/>
              <a:t>Følge opp</a:t>
            </a:r>
          </a:p>
          <a:p>
            <a:pPr lvl="1"/>
            <a:r>
              <a:rPr lang="nb-NO" dirty="0"/>
              <a:t>Sekretær og kasserer</a:t>
            </a:r>
          </a:p>
          <a:p>
            <a:pPr lvl="1"/>
            <a:r>
              <a:rPr lang="nb-NO" dirty="0"/>
              <a:t>Komitéledere</a:t>
            </a:r>
          </a:p>
        </p:txBody>
      </p:sp>
    </p:spTree>
    <p:extLst>
      <p:ext uri="{BB962C8B-B14F-4D97-AF65-F5344CB8AC3E}">
        <p14:creationId xmlns:p14="http://schemas.microsoft.com/office/powerpoint/2010/main" val="396226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761550-F68B-A559-1659-54D8155E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Notater til foredragsholder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B0BBDB-F4B6-D60A-AB96-24275EA9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Plansjeserien er en støtte til brukeren, ikke et pålegg eller et hinder. Det er lov å modifisere innholdet!</a:t>
            </a:r>
          </a:p>
          <a:p>
            <a:r>
              <a:rPr lang="nb-NO" dirty="0"/>
              <a:t>Det er lagt betydelig arbeid i å standardisere utseendet og formater gjennom hele kurspakken, men velbegrunnede endringer er alltid tillatt.</a:t>
            </a:r>
          </a:p>
          <a:p>
            <a:r>
              <a:rPr lang="nb-NO" dirty="0"/>
              <a:t>Der det er mulig bør man vise «live» nettsider fremfor PowerPoint-plansjer!</a:t>
            </a:r>
          </a:p>
          <a:p>
            <a:r>
              <a:rPr lang="nb-NO" dirty="0"/>
              <a:t>Serien vil bli utviklet med lenker til nettsider der de kan være praktiske å bruke. Obs at på webinar vil nettsider komme i nye vinduer, og disse må deles med publikum.</a:t>
            </a:r>
          </a:p>
          <a:p>
            <a:r>
              <a:rPr lang="nb-NO" dirty="0"/>
              <a:t>Medlemsnett og My Rotary er (hovedsakelig) trukket ut i egne presentasjoner</a:t>
            </a:r>
          </a:p>
          <a:p>
            <a:r>
              <a:rPr lang="nb-NO" dirty="0"/>
              <a:t>Denne plansjen er skjult.</a:t>
            </a:r>
          </a:p>
        </p:txBody>
      </p:sp>
    </p:spTree>
    <p:extLst>
      <p:ext uri="{BB962C8B-B14F-4D97-AF65-F5344CB8AC3E}">
        <p14:creationId xmlns:p14="http://schemas.microsoft.com/office/powerpoint/2010/main" val="16272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4BC0F3-9E9D-1A30-473E-BB530513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 dirty="0"/>
              <a:t>Presidentens oppgaver - etter 1. juli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4F56E5-23D7-CD4D-27BD-7D2A3540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/>
          <a:lstStyle/>
          <a:p>
            <a:r>
              <a:rPr lang="nb-NO" dirty="0"/>
              <a:t>President fra 01.07 med (digitale) fullmakter</a:t>
            </a:r>
          </a:p>
          <a:p>
            <a:r>
              <a:rPr lang="nb-NO" dirty="0"/>
              <a:t>Planlegge og lede styremøter og klubbmøter</a:t>
            </a:r>
          </a:p>
          <a:p>
            <a:r>
              <a:rPr lang="nb-NO" dirty="0"/>
              <a:t>Følge opp</a:t>
            </a:r>
          </a:p>
          <a:p>
            <a:pPr lvl="1"/>
            <a:r>
              <a:rPr lang="nb-NO" dirty="0"/>
              <a:t>Sekretær og kasserer</a:t>
            </a:r>
          </a:p>
          <a:p>
            <a:pPr lvl="1"/>
            <a:r>
              <a:rPr lang="nb-NO" dirty="0"/>
              <a:t>Komitéledere og andre funksjonærer</a:t>
            </a:r>
          </a:p>
          <a:p>
            <a:r>
              <a:rPr lang="nb-NO" dirty="0"/>
              <a:t>Årsmøte i løpet av høsten</a:t>
            </a:r>
          </a:p>
          <a:p>
            <a:r>
              <a:rPr lang="nb-NO" dirty="0"/>
              <a:t>Forberede og delta på guvernørbesøk sammen med klubben</a:t>
            </a:r>
          </a:p>
          <a:p>
            <a:r>
              <a:rPr lang="nb-NO" dirty="0"/>
              <a:t>Presidentforum og distriktskonferanse</a:t>
            </a:r>
          </a:p>
          <a:p>
            <a:r>
              <a:rPr lang="nb-NO" dirty="0"/>
              <a:t>Avslutning av presidentåret. </a:t>
            </a:r>
          </a:p>
        </p:txBody>
      </p:sp>
    </p:spTree>
    <p:extLst>
      <p:ext uri="{BB962C8B-B14F-4D97-AF65-F5344CB8AC3E}">
        <p14:creationId xmlns:p14="http://schemas.microsoft.com/office/powerpoint/2010/main" val="145935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90F72-BF1F-7675-A7BE-530F7971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Etter presidentåret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032C1E-5860-5163-0DC2-7E8136439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Skrive årsmelding.</a:t>
            </a:r>
          </a:p>
          <a:p>
            <a:r>
              <a:rPr lang="nb-NO" dirty="0"/>
              <a:t>Årsmøte i løpet av høsten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35CC398-1469-7F09-E16E-02727113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210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09E3D7-6DA2-817D-DA99-8DF87F2C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Lede møter – rammer, seremonier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A2DF724-5A66-1AC1-38A7-FCE0898DA0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Klubbens tradisjoner</a:t>
            </a:r>
          </a:p>
          <a:p>
            <a:r>
              <a:rPr lang="nb-NO" dirty="0"/>
              <a:t>Åpne møtet</a:t>
            </a:r>
          </a:p>
          <a:p>
            <a:pPr lvl="1"/>
            <a:r>
              <a:rPr lang="nb-NO" dirty="0"/>
              <a:t>Velkommen</a:t>
            </a:r>
          </a:p>
          <a:p>
            <a:pPr lvl="1"/>
            <a:r>
              <a:rPr lang="nb-NO" dirty="0"/>
              <a:t>Ro og samling</a:t>
            </a:r>
          </a:p>
          <a:p>
            <a:pPr lvl="1"/>
            <a:r>
              <a:rPr lang="nb-NO" dirty="0"/>
              <a:t>Tenne lys? Klokkeslag?</a:t>
            </a:r>
          </a:p>
          <a:p>
            <a:pPr lvl="1"/>
            <a:r>
              <a:rPr lang="nb-NO" dirty="0"/>
              <a:t>Dikt?</a:t>
            </a:r>
          </a:p>
          <a:p>
            <a:r>
              <a:rPr lang="nb-NO" dirty="0"/>
              <a:t>Ta vare på gjester, foredragsholdere, vertskap</a:t>
            </a:r>
          </a:p>
          <a:p>
            <a:pPr lvl="1"/>
            <a:r>
              <a:rPr lang="nb-NO" dirty="0"/>
              <a:t>Presentasjon om Rotary?</a:t>
            </a:r>
          </a:p>
          <a:p>
            <a:pPr lvl="1"/>
            <a:r>
              <a:rPr lang="nb-NO" dirty="0"/>
              <a:t>Gave?</a:t>
            </a:r>
          </a:p>
          <a:p>
            <a:pPr lvl="2"/>
            <a:r>
              <a:rPr lang="nb-NO" dirty="0"/>
              <a:t>Vinflaske?</a:t>
            </a:r>
          </a:p>
          <a:p>
            <a:pPr lvl="2"/>
            <a:r>
              <a:rPr lang="nb-NO" dirty="0"/>
              <a:t>Gavebrev TRF?</a:t>
            </a:r>
          </a:p>
          <a:p>
            <a:r>
              <a:rPr lang="nb-NO" dirty="0"/>
              <a:t>Avslutte møtet</a:t>
            </a:r>
          </a:p>
          <a:p>
            <a:pPr lvl="1"/>
            <a:r>
              <a:rPr lang="nb-NO" dirty="0"/>
              <a:t>Lotteritrekning?</a:t>
            </a:r>
          </a:p>
          <a:p>
            <a:r>
              <a:rPr lang="nb-NO" dirty="0"/>
              <a:t>Dokumentasjon</a:t>
            </a:r>
          </a:p>
          <a:p>
            <a:pPr lvl="1"/>
            <a:r>
              <a:rPr lang="nb-NO" dirty="0"/>
              <a:t>Fremmøte, program</a:t>
            </a:r>
          </a:p>
          <a:p>
            <a:pPr lvl="1"/>
            <a:r>
              <a:rPr lang="nb-NO" dirty="0"/>
              <a:t>Nettside, sosiale medier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28E67B7E-E1AF-4CE8-228E-A9C04D3562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Ta opp medlemmer</a:t>
            </a:r>
          </a:p>
          <a:p>
            <a:pPr lvl="1"/>
            <a:r>
              <a:rPr lang="nb-NO" dirty="0"/>
              <a:t>Når, hvordan</a:t>
            </a:r>
          </a:p>
          <a:p>
            <a:pPr lvl="1"/>
            <a:r>
              <a:rPr lang="nb-NO" dirty="0"/>
              <a:t>Rammer og seremonier – NORFOs nettsider</a:t>
            </a:r>
          </a:p>
          <a:p>
            <a:r>
              <a:rPr lang="nb-NO" dirty="0"/>
              <a:t>Kameratskapskvelder</a:t>
            </a:r>
          </a:p>
          <a:p>
            <a:pPr lvl="1"/>
            <a:r>
              <a:rPr lang="nb-NO" dirty="0"/>
              <a:t>Hvordan</a:t>
            </a:r>
          </a:p>
          <a:p>
            <a:pPr lvl="1"/>
            <a:r>
              <a:rPr lang="nb-NO" dirty="0"/>
              <a:t>Hvor ofte</a:t>
            </a:r>
          </a:p>
          <a:p>
            <a:pPr lvl="1"/>
            <a:r>
              <a:rPr lang="nb-NO" dirty="0"/>
              <a:t>Kostnad?</a:t>
            </a:r>
          </a:p>
          <a:p>
            <a:r>
              <a:rPr lang="nb-NO" dirty="0"/>
              <a:t>Presidentskifte</a:t>
            </a:r>
          </a:p>
          <a:p>
            <a:r>
              <a:rPr lang="nb-NO" dirty="0"/>
              <a:t>Guvernørbesøk</a:t>
            </a:r>
          </a:p>
          <a:p>
            <a:pPr lvl="1"/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1A9EABC-041A-62A6-20BC-8C5FE497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39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604762D0-1C68-6088-07D7-7E9C41FF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Learning Center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4E241E6-8218-3556-A7C8-A8EFD4129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1576" y="1715688"/>
            <a:ext cx="2974606" cy="3785862"/>
          </a:xfr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75BE27F-6EE8-89D7-285E-EE7C0876A5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117 kurs på engelsk</a:t>
            </a:r>
          </a:p>
          <a:p>
            <a:r>
              <a:rPr lang="nb-NO" dirty="0"/>
              <a:t>34 kurs på svensk</a:t>
            </a:r>
          </a:p>
        </p:txBody>
      </p:sp>
      <p:pic>
        <p:nvPicPr>
          <p:cNvPr id="2" name="Plassholder for innhold 7">
            <a:extLst>
              <a:ext uri="{FF2B5EF4-FFF2-40B4-BE49-F238E27FC236}">
                <a16:creationId xmlns:a16="http://schemas.microsoft.com/office/drawing/2014/main" id="{445BDD1A-3AEB-866C-6F6E-34760E48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609" y="3127059"/>
            <a:ext cx="4664815" cy="268874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22FD549-3772-7090-C293-7F89BF2E2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423" y="1715688"/>
            <a:ext cx="2753068" cy="266703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2C5BE55-C960-0A7B-D33A-703039141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17" y="4075050"/>
            <a:ext cx="4927581" cy="25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BBAD9B-4496-4800-FB5B-58EDCAE5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5495"/>
            <a:ext cx="10515600" cy="1325563"/>
          </a:xfrm>
        </p:spPr>
        <p:txBody>
          <a:bodyPr/>
          <a:lstStyle/>
          <a:p>
            <a:r>
              <a:rPr lang="nb-NO" noProof="0" dirty="0"/>
              <a:t>Tips og råd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F256D4-ACA3-2DE2-C2DF-78821BE81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859"/>
            <a:ext cx="5181600" cy="4617104"/>
          </a:xfrm>
        </p:spPr>
        <p:txBody>
          <a:bodyPr>
            <a:normAutofit fontScale="92500" lnSpcReduction="20000"/>
          </a:bodyPr>
          <a:lstStyle/>
          <a:p>
            <a:r>
              <a:rPr lang="nb-NO" noProof="0" dirty="0"/>
              <a:t>Planlegg</a:t>
            </a:r>
          </a:p>
          <a:p>
            <a:pPr lvl="1"/>
            <a:r>
              <a:rPr lang="nb-NO" noProof="0" dirty="0"/>
              <a:t>Klubbmøte; diskuter målene</a:t>
            </a:r>
          </a:p>
          <a:p>
            <a:pPr lvl="1"/>
            <a:r>
              <a:rPr lang="nb-NO" noProof="0" dirty="0"/>
              <a:t>Klubbens årshjul –jfr. håndboka</a:t>
            </a:r>
          </a:p>
          <a:p>
            <a:pPr lvl="1"/>
            <a:r>
              <a:rPr lang="nb-NO" noProof="0" dirty="0"/>
              <a:t>Hold tempoet oppe – også om sommeren!</a:t>
            </a:r>
          </a:p>
          <a:p>
            <a:r>
              <a:rPr lang="nb-NO" noProof="0" dirty="0"/>
              <a:t>Bruk håndboka</a:t>
            </a:r>
          </a:p>
          <a:p>
            <a:r>
              <a:rPr lang="nb-NO" noProof="0" dirty="0"/>
              <a:t>Delta på</a:t>
            </a:r>
          </a:p>
          <a:p>
            <a:pPr lvl="1"/>
            <a:r>
              <a:rPr lang="nb-NO" noProof="0" dirty="0"/>
              <a:t>Styreseminar</a:t>
            </a:r>
          </a:p>
          <a:p>
            <a:pPr lvl="1"/>
            <a:r>
              <a:rPr lang="nb-NO" noProof="0" dirty="0"/>
              <a:t>Distriktskonferansen</a:t>
            </a:r>
          </a:p>
          <a:p>
            <a:pPr lvl="1"/>
            <a:r>
              <a:rPr lang="nb-NO" noProof="0" dirty="0"/>
              <a:t>Presidentforum</a:t>
            </a:r>
          </a:p>
          <a:p>
            <a:r>
              <a:rPr lang="nb-NO" noProof="0" dirty="0"/>
              <a:t>Økonomi</a:t>
            </a:r>
          </a:p>
          <a:p>
            <a:pPr lvl="1"/>
            <a:r>
              <a:rPr lang="nb-NO" noProof="0" dirty="0"/>
              <a:t>Billige lokaler</a:t>
            </a:r>
          </a:p>
          <a:p>
            <a:pPr lvl="1"/>
            <a:r>
              <a:rPr lang="nb-NO" noProof="0" dirty="0"/>
              <a:t>Finn og bruk alle muligheter til inntekter</a:t>
            </a:r>
          </a:p>
          <a:p>
            <a:pPr lvl="2"/>
            <a:r>
              <a:rPr lang="nb-NO" noProof="0" dirty="0"/>
              <a:t>loddsalg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370C5E1-071D-1E00-B1BE-85513A612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859"/>
            <a:ext cx="5181600" cy="46171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noProof="0" dirty="0"/>
              <a:t>Viktig</a:t>
            </a:r>
          </a:p>
          <a:p>
            <a:r>
              <a:rPr lang="nb-NO" noProof="0" dirty="0"/>
              <a:t>Sekretær</a:t>
            </a:r>
          </a:p>
          <a:p>
            <a:pPr lvl="1"/>
            <a:r>
              <a:rPr lang="nb-NO" noProof="0" dirty="0"/>
              <a:t>Medlemsnett oppdatert</a:t>
            </a:r>
          </a:p>
          <a:p>
            <a:pPr lvl="1"/>
            <a:r>
              <a:rPr lang="nb-NO" noProof="0" dirty="0"/>
              <a:t>Innkallinger og referater</a:t>
            </a:r>
          </a:p>
          <a:p>
            <a:r>
              <a:rPr lang="nb-NO" noProof="0" dirty="0"/>
              <a:t>Kasserer</a:t>
            </a:r>
          </a:p>
          <a:p>
            <a:pPr lvl="1"/>
            <a:r>
              <a:rPr lang="nb-NO" noProof="0" dirty="0"/>
              <a:t>Følge opp klubbens økonomi og regnskap og rapportere jevnlig til president og styre.</a:t>
            </a:r>
          </a:p>
          <a:p>
            <a:pPr lvl="1"/>
            <a:r>
              <a:rPr lang="nb-NO" noProof="0" dirty="0"/>
              <a:t>Ikke regnskaps- eller revisjonsplikt etter norsk lov</a:t>
            </a:r>
          </a:p>
          <a:p>
            <a:pPr lvl="1"/>
            <a:r>
              <a:rPr lang="nb-NO" noProof="0" dirty="0"/>
              <a:t>Rotarys vedtekter og selvpålagte krav om regnskapsføring og revisjon.</a:t>
            </a:r>
          </a:p>
          <a:p>
            <a:pPr lvl="1"/>
            <a:r>
              <a:rPr lang="nb-NO" noProof="0" dirty="0"/>
              <a:t>Revidert regnskap innen fristen.</a:t>
            </a:r>
          </a:p>
        </p:txBody>
      </p:sp>
    </p:spTree>
    <p:extLst>
      <p:ext uri="{BB962C8B-B14F-4D97-AF65-F5344CB8AC3E}">
        <p14:creationId xmlns:p14="http://schemas.microsoft.com/office/powerpoint/2010/main" val="349045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3469886A-3AA0-65C6-6D4D-AE1387AF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 vare på medlemmene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721D3BD7-8957-546F-E7C2-3E31B455E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Hvorfor er </a:t>
            </a:r>
            <a:r>
              <a:rPr lang="nb-NO" b="1" dirty="0"/>
              <a:t>du</a:t>
            </a:r>
            <a:r>
              <a:rPr lang="nb-NO" dirty="0"/>
              <a:t> med i Rotary?</a:t>
            </a:r>
          </a:p>
          <a:p>
            <a:pPr lvl="1"/>
            <a:r>
              <a:rPr lang="nb-NO" dirty="0"/>
              <a:t>Sosial arena/nettverk</a:t>
            </a:r>
          </a:p>
          <a:p>
            <a:pPr lvl="1"/>
            <a:r>
              <a:rPr lang="nb-NO" dirty="0"/>
              <a:t>Å gagne andre</a:t>
            </a:r>
          </a:p>
          <a:p>
            <a:r>
              <a:rPr lang="nb-NO" dirty="0"/>
              <a:t>Klubbens tradisjoner</a:t>
            </a:r>
          </a:p>
          <a:p>
            <a:r>
              <a:rPr lang="nb-NO" dirty="0"/>
              <a:t>Sette pris på (hver)andre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D34122E-681E-3D2D-7229-2B19D95A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25</a:t>
            </a:fld>
            <a:endParaRPr lang="nb-NO" dirty="0"/>
          </a:p>
        </p:txBody>
      </p:sp>
      <p:pic>
        <p:nvPicPr>
          <p:cNvPr id="9" name="Bilde 8" descr="Et bilde som inneholder kopp, tekst, dekketøy, innendørs&#10;&#10;Automatisk generert beskrivelse">
            <a:extLst>
              <a:ext uri="{FF2B5EF4-FFF2-40B4-BE49-F238E27FC236}">
                <a16:creationId xmlns:a16="http://schemas.microsoft.com/office/drawing/2014/main" id="{7CC1EE70-541B-438F-697D-4C149492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16984" r="4890" b="27368"/>
          <a:stretch/>
        </p:blipFill>
        <p:spPr>
          <a:xfrm>
            <a:off x="7979229" y="-90503"/>
            <a:ext cx="4212771" cy="3816381"/>
          </a:xfrm>
          <a:prstGeom prst="rect">
            <a:avLst/>
          </a:prstGeom>
        </p:spPr>
      </p:pic>
      <p:pic>
        <p:nvPicPr>
          <p:cNvPr id="11" name="Bilde 10" descr="Et bilde som inneholder metall, bronse, messing, gull&#10;&#10;Automatisk generert beskrivelse">
            <a:extLst>
              <a:ext uri="{FF2B5EF4-FFF2-40B4-BE49-F238E27FC236}">
                <a16:creationId xmlns:a16="http://schemas.microsoft.com/office/drawing/2014/main" id="{329A6F49-9C3C-1AD0-A273-583DD5D17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15" y="1365104"/>
            <a:ext cx="3048000" cy="304323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22BBECA-BA04-2971-4AA0-E00D56A5C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7050"/>
            <a:ext cx="60960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3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90D0352-8D6A-B6C4-2088-585F4616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sette pris på noen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AF3EF432-E962-E130-0F81-E41C86699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Paul Harris </a:t>
            </a:r>
            <a:r>
              <a:rPr lang="nb-NO" dirty="0" err="1"/>
              <a:t>Fellow</a:t>
            </a:r>
            <a:endParaRPr lang="nb-NO" dirty="0"/>
          </a:p>
          <a:p>
            <a:pPr lvl="1"/>
            <a:r>
              <a:rPr lang="nb-NO" dirty="0"/>
              <a:t>Reflekterer gave på 1 000 USD – 1 USD = 1 poeng</a:t>
            </a:r>
          </a:p>
          <a:p>
            <a:pPr lvl="1"/>
            <a:r>
              <a:rPr lang="nb-NO" dirty="0"/>
              <a:t>Klubbens bidrag er klubbens poeng – kan brukes til PHF</a:t>
            </a:r>
          </a:p>
          <a:p>
            <a:pPr lvl="1"/>
            <a:r>
              <a:rPr lang="nb-NO" dirty="0"/>
              <a:t>Fortjente medlemmer og ikke-medlemmer</a:t>
            </a:r>
          </a:p>
          <a:p>
            <a:pPr lvl="1"/>
            <a:r>
              <a:rPr lang="nb-NO" dirty="0"/>
              <a:t>Kan gis flere ganger</a:t>
            </a:r>
          </a:p>
          <a:p>
            <a:r>
              <a:rPr lang="nb-NO" dirty="0"/>
              <a:t>Flere andre belønningsformer</a:t>
            </a:r>
          </a:p>
          <a:p>
            <a:pPr lvl="1"/>
            <a:r>
              <a:rPr lang="nb-NO" dirty="0"/>
              <a:t>RI</a:t>
            </a:r>
          </a:p>
          <a:p>
            <a:pPr lvl="1"/>
            <a:r>
              <a:rPr lang="nb-NO" dirty="0"/>
              <a:t>Knyttet til arv eller gave</a:t>
            </a:r>
          </a:p>
          <a:p>
            <a:r>
              <a:rPr lang="nb-NO" dirty="0"/>
              <a:t>Interne belønninger?</a:t>
            </a:r>
          </a:p>
          <a:p>
            <a:pPr lvl="1"/>
            <a:r>
              <a:rPr lang="nb-NO" dirty="0"/>
              <a:t>Årets Rotarianer?</a:t>
            </a:r>
          </a:p>
          <a:p>
            <a:pPr lvl="1"/>
            <a:r>
              <a:rPr lang="nb-NO" dirty="0"/>
              <a:t>Flest timer på prosjekt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0C72BA-8C35-2EDB-DE6E-1184E02B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26</a:t>
            </a:fld>
            <a:endParaRPr lang="nb-NO" dirty="0"/>
          </a:p>
        </p:txBody>
      </p:sp>
      <p:pic>
        <p:nvPicPr>
          <p:cNvPr id="9" name="Bilde 8" descr="Et bilde som inneholder gull, bronse, metall, messing&#10;&#10;Automatisk generert beskrivelse">
            <a:extLst>
              <a:ext uri="{FF2B5EF4-FFF2-40B4-BE49-F238E27FC236}">
                <a16:creationId xmlns:a16="http://schemas.microsoft.com/office/drawing/2014/main" id="{76750451-0B29-0C4E-0C4C-4BF0BE864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65" y="2747914"/>
            <a:ext cx="3557469" cy="35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F3B6F8-CBDF-34D0-31D2-ABD57D3A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Flere muligheter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0C707F-A282-9522-6464-16D7AF82B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1" dirty="0" err="1"/>
              <a:t>Membership</a:t>
            </a:r>
            <a:r>
              <a:rPr lang="nb-NO" i="1" dirty="0"/>
              <a:t> </a:t>
            </a:r>
            <a:r>
              <a:rPr lang="nb-NO" i="1" dirty="0" err="1"/>
              <a:t>Society</a:t>
            </a:r>
            <a:endParaRPr lang="nb-NO" i="1" dirty="0"/>
          </a:p>
          <a:p>
            <a:pPr lvl="1"/>
            <a:r>
              <a:rPr lang="nb-NO" dirty="0"/>
              <a:t>Portrettgalleri på nett</a:t>
            </a:r>
          </a:p>
          <a:p>
            <a:pPr lvl="1"/>
            <a:r>
              <a:rPr lang="nb-NO" dirty="0"/>
              <a:t>Verve 25 nye medlemmer</a:t>
            </a:r>
          </a:p>
          <a:p>
            <a:r>
              <a:rPr lang="nb-NO" i="1" dirty="0"/>
              <a:t>Avenues </a:t>
            </a:r>
            <a:r>
              <a:rPr lang="nb-NO" i="1" dirty="0" err="1"/>
              <a:t>of</a:t>
            </a:r>
            <a:r>
              <a:rPr lang="nb-NO" i="1" dirty="0"/>
              <a:t> Service </a:t>
            </a:r>
            <a:r>
              <a:rPr lang="nb-NO" i="1" dirty="0" err="1"/>
              <a:t>Award</a:t>
            </a:r>
            <a:endParaRPr lang="nb-NO" i="1" dirty="0"/>
          </a:p>
          <a:p>
            <a:pPr lvl="1"/>
            <a:r>
              <a:rPr lang="nb-NO" dirty="0"/>
              <a:t>Diplom (elektronisk)</a:t>
            </a:r>
          </a:p>
          <a:p>
            <a:pPr lvl="1"/>
            <a:r>
              <a:rPr lang="nb-NO" dirty="0"/>
              <a:t>Aktiv deltakelse i én av tjenesteveiene</a:t>
            </a:r>
          </a:p>
          <a:p>
            <a:r>
              <a:rPr lang="nb-NO" dirty="0"/>
              <a:t>Se </a:t>
            </a:r>
            <a:r>
              <a:rPr lang="nb-NO" dirty="0" err="1">
                <a:hlinkClick r:id="rId2"/>
              </a:rPr>
              <a:t>Awards</a:t>
            </a:r>
            <a:r>
              <a:rPr lang="nb-NO" dirty="0">
                <a:hlinkClick r:id="rId2"/>
              </a:rPr>
              <a:t> | My Rotary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C87413-4A20-4715-C532-A7E260AB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46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B9E945F-BB53-2348-6A4C-C60F1757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4426998" cy="2852737"/>
          </a:xfrm>
        </p:spPr>
        <p:txBody>
          <a:bodyPr/>
          <a:lstStyle/>
          <a:p>
            <a:r>
              <a:rPr lang="nb-NO" sz="4400" noProof="0" dirty="0">
                <a:ea typeface="+mn-ea"/>
              </a:rPr>
              <a:t>Sist, men ikke minst: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86EAB60-E5F5-C037-0D73-68757C4FA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3662588" cy="1500187"/>
          </a:xfrm>
        </p:spPr>
        <p:txBody>
          <a:bodyPr>
            <a:normAutofit fontScale="92500" lnSpcReduction="10000"/>
          </a:bodyPr>
          <a:lstStyle/>
          <a:p>
            <a:r>
              <a:rPr lang="nb-NO" sz="6000" b="1" noProof="0" dirty="0">
                <a:ea typeface="+mj-ea"/>
              </a:rPr>
              <a:t>Ha det moro!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496607-6487-6624-47E3-A09B3E10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3BD679-D26C-4551-BD89-77518733650C}" type="slidenum">
              <a:rPr lang="nb-NO" noProof="0" smtClean="0"/>
              <a:pPr>
                <a:spcAft>
                  <a:spcPts val="600"/>
                </a:spcAft>
              </a:pPr>
              <a:t>28</a:t>
            </a:fld>
            <a:endParaRPr lang="nb-NO" noProof="0" dirty="0"/>
          </a:p>
        </p:txBody>
      </p:sp>
      <p:pic>
        <p:nvPicPr>
          <p:cNvPr id="9" name="Plassholder for innhold 8" descr="Et bilde som inneholder person, Menneskeansikt, klær, smil&#10;&#10;KI-generert innhold kan være feil.">
            <a:extLst>
              <a:ext uri="{FF2B5EF4-FFF2-40B4-BE49-F238E27FC236}">
                <a16:creationId xmlns:a16="http://schemas.microsoft.com/office/drawing/2014/main" id="{F465607A-709C-2295-96D3-A954531C70C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r="3" b="3"/>
          <a:stretch/>
        </p:blipFill>
        <p:spPr>
          <a:xfrm>
            <a:off x="4494438" y="0"/>
            <a:ext cx="769756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5285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7BEDF9-356E-A1F7-703B-522DA12D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Ledelse – </a:t>
            </a:r>
            <a:r>
              <a:rPr lang="nb-NO" i="1" dirty="0"/>
              <a:t>der</a:t>
            </a:r>
            <a:r>
              <a:rPr lang="nb-NO" dirty="0"/>
              <a:t> og </a:t>
            </a:r>
            <a:r>
              <a:rPr lang="nb-NO" i="1" dirty="0"/>
              <a:t>her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B9B5FA2-69B0-1B12-EAA7-EA31F015A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Sjef i yrkeslivet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EA2094B-E63E-5B12-277A-C13B0FF9D3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Ansatte</a:t>
            </a:r>
          </a:p>
          <a:p>
            <a:r>
              <a:rPr lang="nb-NO" dirty="0"/>
              <a:t>Plikt</a:t>
            </a:r>
          </a:p>
          <a:p>
            <a:r>
              <a:rPr lang="nb-NO" dirty="0"/>
              <a:t>Lønn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3C9562E-F82F-8009-72BE-4E39B9929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Frivillighet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B1DD207A-F9A9-6824-6240-38BD379C5E7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/>
              <a:t>Ingen formell forpliktelse</a:t>
            </a:r>
          </a:p>
          <a:p>
            <a:r>
              <a:rPr lang="nb-NO" dirty="0"/>
              <a:t>Lyst og vilje til å bidra</a:t>
            </a:r>
          </a:p>
          <a:p>
            <a:r>
              <a:rPr lang="nb-NO" dirty="0"/>
              <a:t>Sammenheng</a:t>
            </a:r>
          </a:p>
          <a:p>
            <a:r>
              <a:rPr lang="nb-NO" dirty="0"/>
              <a:t>Anerkjennelse</a:t>
            </a:r>
          </a:p>
        </p:txBody>
      </p:sp>
      <p:pic>
        <p:nvPicPr>
          <p:cNvPr id="1026" name="Picture 2">
            <a:hlinkClick r:id="rId2" tooltip="File:Shouting out loud.png"/>
            <a:extLst>
              <a:ext uri="{FF2B5EF4-FFF2-40B4-BE49-F238E27FC236}">
                <a16:creationId xmlns:a16="http://schemas.microsoft.com/office/drawing/2014/main" id="{5043847B-B3A2-A481-8BC2-C876EA8AD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2273" y="3429000"/>
            <a:ext cx="2381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 tooltip="File:Collaborate icon from Noun Project.png"/>
            <a:extLst>
              <a:ext uri="{FF2B5EF4-FFF2-40B4-BE49-F238E27FC236}">
                <a16:creationId xmlns:a16="http://schemas.microsoft.com/office/drawing/2014/main" id="{CED8E1A6-F2BB-B572-386C-B2CAD93D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72" y="3766704"/>
            <a:ext cx="2974205" cy="29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build="p"/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806070BA-BE3C-4114-2F30-1B8659A4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Verdt å huske</a:t>
            </a:r>
          </a:p>
        </p:txBody>
      </p:sp>
      <p:pic>
        <p:nvPicPr>
          <p:cNvPr id="17" name="Plassholder for innhold 16" descr="Et bilde som inneholder tegning, Kortspill, tegnefilm, sketch&#10;&#10;Automatisk generert beskrivelse">
            <a:extLst>
              <a:ext uri="{FF2B5EF4-FFF2-40B4-BE49-F238E27FC236}">
                <a16:creationId xmlns:a16="http://schemas.microsoft.com/office/drawing/2014/main" id="{49AE6D30-AB3D-0F16-5B2C-918CA3FE3D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603309"/>
            <a:ext cx="5584371" cy="4611766"/>
          </a:xfrm>
        </p:spPr>
      </p:pic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68ADA4B-C8D4-1BD5-CF7A-866E0667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4</a:t>
            </a:fld>
            <a:endParaRPr lang="nb-NO" dirty="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FD503B20-AB89-8B63-705A-01932209D7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Du er valgt leder, avhengig av tillit</a:t>
            </a:r>
          </a:p>
          <a:p>
            <a:r>
              <a:rPr lang="nb-NO" dirty="0"/>
              <a:t>Du må spille med kortene du har fått utdelt!</a:t>
            </a:r>
          </a:p>
        </p:txBody>
      </p:sp>
    </p:spTree>
    <p:extLst>
      <p:ext uri="{BB962C8B-B14F-4D97-AF65-F5344CB8AC3E}">
        <p14:creationId xmlns:p14="http://schemas.microsoft.com/office/powerpoint/2010/main" val="30383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C224AA-24E8-7118-8C22-16581917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 i="1" dirty="0"/>
              <a:t>Lover</a:t>
            </a:r>
            <a:r>
              <a:rPr lang="nb-NO" dirty="0"/>
              <a:t> og </a:t>
            </a:r>
            <a:r>
              <a:rPr lang="nb-NO" i="1" dirty="0"/>
              <a:t>vedtekter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FA13AE-A289-9314-0BA7-DD7A4536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>
            <a:normAutofit/>
          </a:bodyPr>
          <a:lstStyle/>
          <a:p>
            <a:r>
              <a:rPr lang="nb-NO" dirty="0"/>
              <a:t>Klubbloven er fastsatt av RIs lovråd</a:t>
            </a:r>
          </a:p>
          <a:p>
            <a:pPr lvl="1"/>
            <a:r>
              <a:rPr lang="nb-NO" dirty="0"/>
              <a:t>Klubben bestemmer navn (stedsnavn) og virkeområde</a:t>
            </a:r>
          </a:p>
          <a:p>
            <a:r>
              <a:rPr lang="nb-NO" dirty="0"/>
              <a:t>Vedtektene er friere</a:t>
            </a:r>
          </a:p>
          <a:p>
            <a:pPr lvl="1"/>
            <a:r>
              <a:rPr lang="nb-NO" dirty="0"/>
              <a:t>Noen begrensninger følger bl. a. av klubbloven</a:t>
            </a:r>
          </a:p>
          <a:p>
            <a:r>
              <a:rPr lang="nb-NO" dirty="0"/>
              <a:t>Anbefalte tekster på norsk på NORFOs nettsider</a:t>
            </a:r>
          </a:p>
          <a:p>
            <a:pPr lvl="1"/>
            <a:r>
              <a:rPr lang="nb-NO" dirty="0"/>
              <a:t>Evt. støtte fra </a:t>
            </a:r>
            <a:r>
              <a:rPr lang="nb-NO" dirty="0" err="1"/>
              <a:t>lovrådsrepresentant</a:t>
            </a:r>
            <a:r>
              <a:rPr lang="nb-NO" dirty="0"/>
              <a:t> Gunnar Kvalsund</a:t>
            </a:r>
          </a:p>
        </p:txBody>
      </p:sp>
    </p:spTree>
    <p:extLst>
      <p:ext uri="{BB962C8B-B14F-4D97-AF65-F5344CB8AC3E}">
        <p14:creationId xmlns:p14="http://schemas.microsoft.com/office/powerpoint/2010/main" val="114673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3444D-1173-23E5-C5E3-2A5810F7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dirty="0"/>
              <a:t>Årsmøte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58E5C0-33BC-61B6-CCFD-2DA9BF661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noProof="0" dirty="0"/>
              <a:t>Klubbens høyeste organ</a:t>
            </a:r>
          </a:p>
          <a:p>
            <a:r>
              <a:rPr lang="nb-NO" noProof="0" dirty="0"/>
              <a:t>Velger president og styre</a:t>
            </a:r>
          </a:p>
          <a:p>
            <a:r>
              <a:rPr lang="nb-NO" noProof="0" dirty="0"/>
              <a:t>Fastsetter budsjett (og handlingsplan/mål?)</a:t>
            </a:r>
          </a:p>
          <a:p>
            <a:r>
              <a:rPr lang="nb-NO" noProof="0" dirty="0"/>
              <a:t>Godkjenner regnskap og årsmelding</a:t>
            </a:r>
          </a:p>
          <a:p>
            <a:r>
              <a:rPr lang="nb-NO" noProof="0" dirty="0"/>
              <a:t>Tidspunkt</a:t>
            </a:r>
          </a:p>
          <a:p>
            <a:pPr lvl="1"/>
            <a:r>
              <a:rPr lang="nb-NO" noProof="0" dirty="0"/>
              <a:t>Juli – desember</a:t>
            </a:r>
          </a:p>
          <a:p>
            <a:pPr lvl="2"/>
            <a:r>
              <a:rPr lang="nb-NO" noProof="0" dirty="0"/>
              <a:t>Presidenten velges 18-24 mnd. før tiltredelse</a:t>
            </a:r>
          </a:p>
          <a:p>
            <a:pPr lvl="2"/>
            <a:r>
              <a:rPr lang="nb-NO" noProof="0" dirty="0"/>
              <a:t>Styret minst 6 mnd. før tiltredelse</a:t>
            </a:r>
          </a:p>
          <a:p>
            <a:pPr lvl="1"/>
            <a:r>
              <a:rPr lang="nb-NO" noProof="0" dirty="0"/>
              <a:t>Delt årsmøte?</a:t>
            </a:r>
          </a:p>
          <a:p>
            <a:pPr lvl="2"/>
            <a:r>
              <a:rPr lang="nb-NO" noProof="0" dirty="0"/>
              <a:t>Vår – budsjett, planer, evt. regnskap</a:t>
            </a:r>
          </a:p>
          <a:p>
            <a:pPr lvl="2"/>
            <a:r>
              <a:rPr lang="nb-NO" noProof="0" dirty="0"/>
              <a:t>Høst – valg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EB7AA3-9E3B-63F5-6699-86EF56CA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noProof="0" smtClean="0"/>
              <a:t>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1651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1ECD08-3920-CB30-F93F-944041E7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/>
              <a:t>Klubbens styre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ABE609-1D4B-BA58-4F97-961A805AC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Styret er høyeste organ mellom årsmøtene</a:t>
            </a:r>
          </a:p>
          <a:p>
            <a:pPr lvl="0"/>
            <a:r>
              <a:rPr lang="nb-NO" dirty="0"/>
              <a:t>Presidenten leder styret</a:t>
            </a:r>
          </a:p>
          <a:p>
            <a:pPr lvl="0"/>
            <a:r>
              <a:rPr lang="nb-NO" dirty="0"/>
              <a:t>Styret for Rotaryklubben skal minimum bestå av følgende funksjoner:</a:t>
            </a:r>
          </a:p>
          <a:p>
            <a:pPr lvl="1"/>
            <a:r>
              <a:rPr lang="nb-NO" dirty="0"/>
              <a:t>President</a:t>
            </a:r>
          </a:p>
          <a:p>
            <a:pPr lvl="1"/>
            <a:r>
              <a:rPr lang="nb-NO" dirty="0"/>
              <a:t>Fjorårets president</a:t>
            </a:r>
          </a:p>
          <a:p>
            <a:pPr lvl="1"/>
            <a:r>
              <a:rPr lang="nb-NO" dirty="0"/>
              <a:t>Neste års president</a:t>
            </a:r>
          </a:p>
          <a:p>
            <a:pPr lvl="1"/>
            <a:r>
              <a:rPr lang="nb-NO" dirty="0"/>
              <a:t>Sekretær</a:t>
            </a:r>
          </a:p>
          <a:p>
            <a:pPr lvl="1"/>
            <a:r>
              <a:rPr lang="nb-NO" dirty="0"/>
              <a:t>Kasserer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637FC9-4104-4D99-75C6-3D327952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533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2EBF8-7ED4-76EA-7DC7-B45EB947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"/>
            <a:ext cx="10515600" cy="1325563"/>
          </a:xfrm>
        </p:spPr>
        <p:txBody>
          <a:bodyPr/>
          <a:lstStyle/>
          <a:p>
            <a:r>
              <a:rPr lang="nb-NO" dirty="0"/>
              <a:t>Komiteer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707486-B51F-3A71-B955-89FE2F90E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491"/>
            <a:ext cx="10515600" cy="4632472"/>
          </a:xfrm>
        </p:spPr>
        <p:txBody>
          <a:bodyPr/>
          <a:lstStyle/>
          <a:p>
            <a:r>
              <a:rPr lang="nb-NO" dirty="0"/>
              <a:t>Minimum iht. loven</a:t>
            </a:r>
          </a:p>
          <a:p>
            <a:pPr lvl="1"/>
            <a:r>
              <a:rPr lang="nb-NO" dirty="0"/>
              <a:t>Klubbadministrasjon</a:t>
            </a:r>
          </a:p>
          <a:p>
            <a:pPr lvl="1"/>
            <a:r>
              <a:rPr lang="nb-NO" dirty="0"/>
              <a:t>Medlemskap</a:t>
            </a:r>
          </a:p>
          <a:p>
            <a:pPr lvl="1"/>
            <a:r>
              <a:rPr lang="nb-NO" dirty="0"/>
              <a:t>Kommunikasjon</a:t>
            </a:r>
          </a:p>
          <a:p>
            <a:pPr lvl="1"/>
            <a:r>
              <a:rPr lang="nb-NO" dirty="0"/>
              <a:t>The Rotary Foundation (TRF)</a:t>
            </a:r>
          </a:p>
          <a:p>
            <a:pPr lvl="1"/>
            <a:r>
              <a:rPr lang="nb-NO" dirty="0"/>
              <a:t>Serviceprosjekter</a:t>
            </a:r>
          </a:p>
          <a:p>
            <a:r>
              <a:rPr lang="nb-NO" dirty="0"/>
              <a:t>Klubben bestemmer </a:t>
            </a:r>
          </a:p>
          <a:p>
            <a:pPr lvl="1"/>
            <a:r>
              <a:rPr lang="nb-NO" dirty="0"/>
              <a:t>hvor mange komiteer </a:t>
            </a:r>
          </a:p>
          <a:p>
            <a:pPr lvl="1"/>
            <a:r>
              <a:rPr lang="nb-NO" dirty="0"/>
              <a:t>hvordan fordele oppgavene. </a:t>
            </a:r>
          </a:p>
          <a:p>
            <a:r>
              <a:rPr lang="nb-NO" noProof="0" dirty="0"/>
              <a:t>Minimumsnivå: En ansvarlig som skal stå i Medlemsnett (rolle)</a:t>
            </a:r>
          </a:p>
          <a:p>
            <a:pPr marL="0" indent="0" algn="r">
              <a:buNone/>
            </a:pPr>
            <a:r>
              <a:rPr lang="nb-NO" noProof="0" dirty="0"/>
              <a:t>Håndboka</a:t>
            </a:r>
            <a:r>
              <a:rPr lang="sv-SE" dirty="0"/>
              <a:t> kap. 3.8</a:t>
            </a:r>
          </a:p>
        </p:txBody>
      </p:sp>
    </p:spTree>
    <p:extLst>
      <p:ext uri="{BB962C8B-B14F-4D97-AF65-F5344CB8AC3E}">
        <p14:creationId xmlns:p14="http://schemas.microsoft.com/office/powerpoint/2010/main" val="299780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910ADA3-BFF3-CA0D-A257-62B80FD0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Presidentens oppgaver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C368D7-5A85-C6D7-7459-40752D2D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BD679-D26C-4551-BD89-77518733650C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79152B-BA33-42A5-BA9D-48E556CCD21F}"/>
              </a:ext>
            </a:extLst>
          </p:cNvPr>
          <p:cNvSpPr/>
          <p:nvPr/>
        </p:nvSpPr>
        <p:spPr>
          <a:xfrm>
            <a:off x="435428" y="3310907"/>
            <a:ext cx="1915886" cy="881743"/>
          </a:xfrm>
          <a:prstGeom prst="rect">
            <a:avLst/>
          </a:prstGeom>
          <a:solidFill>
            <a:srgbClr val="17458F"/>
          </a:solidFill>
          <a:ln w="38100">
            <a:solidFill>
              <a:srgbClr val="1745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Georgia" panose="02040502050405020303" pitchFamily="18" charset="0"/>
              </a:rPr>
              <a:t>Blir valgt</a:t>
            </a: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2BE3C58-433E-1615-D669-A2939A51C4D8}"/>
              </a:ext>
            </a:extLst>
          </p:cNvPr>
          <p:cNvGrpSpPr/>
          <p:nvPr/>
        </p:nvGrpSpPr>
        <p:grpSpPr>
          <a:xfrm>
            <a:off x="2351314" y="2174834"/>
            <a:ext cx="2351314" cy="3255489"/>
            <a:chOff x="2351314" y="2174834"/>
            <a:chExt cx="2351314" cy="3255489"/>
          </a:xfrm>
        </p:grpSpPr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2C46874B-44C0-AD6A-B945-F748A5C25B68}"/>
                </a:ext>
              </a:extLst>
            </p:cNvPr>
            <p:cNvGrpSpPr/>
            <p:nvPr/>
          </p:nvGrpSpPr>
          <p:grpSpPr>
            <a:xfrm>
              <a:off x="2786742" y="2174834"/>
              <a:ext cx="1915886" cy="3255489"/>
              <a:chOff x="2937379" y="2174834"/>
              <a:chExt cx="1915886" cy="3255489"/>
            </a:xfrm>
            <a:solidFill>
              <a:srgbClr val="17458F"/>
            </a:solidFill>
          </p:grpSpPr>
          <p:sp>
            <p:nvSpPr>
              <p:cNvPr id="8" name="Rektangel 7">
                <a:extLst>
                  <a:ext uri="{FF2B5EF4-FFF2-40B4-BE49-F238E27FC236}">
                    <a16:creationId xmlns:a16="http://schemas.microsoft.com/office/drawing/2014/main" id="{7FA0EB74-BAA9-E3C7-17B5-5C98BBF7BD49}"/>
                  </a:ext>
                </a:extLst>
              </p:cNvPr>
              <p:cNvSpPr/>
              <p:nvPr/>
            </p:nvSpPr>
            <p:spPr>
              <a:xfrm>
                <a:off x="2937379" y="3310907"/>
                <a:ext cx="1915886" cy="881743"/>
              </a:xfrm>
              <a:prstGeom prst="rect">
                <a:avLst/>
              </a:prstGeom>
              <a:grpFill/>
              <a:ln w="38100">
                <a:solidFill>
                  <a:srgbClr val="17458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400" dirty="0">
                    <a:latin typeface="Georgia" panose="02040502050405020303" pitchFamily="18" charset="0"/>
                  </a:rPr>
                  <a:t>Budsjett</a:t>
                </a:r>
              </a:p>
            </p:txBody>
          </p: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9E55A12B-CCB6-EDD0-6F5E-D0E5EE2DD64E}"/>
                  </a:ext>
                </a:extLst>
              </p:cNvPr>
              <p:cNvSpPr/>
              <p:nvPr/>
            </p:nvSpPr>
            <p:spPr>
              <a:xfrm>
                <a:off x="2937379" y="2174834"/>
                <a:ext cx="1915886" cy="881743"/>
              </a:xfrm>
              <a:prstGeom prst="rect">
                <a:avLst/>
              </a:prstGeom>
              <a:grpFill/>
              <a:ln w="38100">
                <a:solidFill>
                  <a:srgbClr val="17458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400" dirty="0">
                    <a:latin typeface="Georgia" panose="02040502050405020303" pitchFamily="18" charset="0"/>
                  </a:rPr>
                  <a:t>Utnevne</a:t>
                </a:r>
              </a:p>
            </p:txBody>
          </p:sp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6E058447-5C5B-8CCD-37C8-0E2549DF5B73}"/>
                  </a:ext>
                </a:extLst>
              </p:cNvPr>
              <p:cNvSpPr/>
              <p:nvPr/>
            </p:nvSpPr>
            <p:spPr>
              <a:xfrm>
                <a:off x="2937379" y="4548580"/>
                <a:ext cx="1915886" cy="881743"/>
              </a:xfrm>
              <a:prstGeom prst="rect">
                <a:avLst/>
              </a:prstGeom>
              <a:grpFill/>
              <a:ln w="38100">
                <a:solidFill>
                  <a:srgbClr val="17458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400" dirty="0">
                    <a:latin typeface="Georgia" panose="02040502050405020303" pitchFamily="18" charset="0"/>
                  </a:rPr>
                  <a:t>Mål og planer</a:t>
                </a:r>
              </a:p>
            </p:txBody>
          </p:sp>
        </p:grpSp>
        <p:cxnSp>
          <p:nvCxnSpPr>
            <p:cNvPr id="19" name="Kobling: vinkel 18">
              <a:extLst>
                <a:ext uri="{FF2B5EF4-FFF2-40B4-BE49-F238E27FC236}">
                  <a16:creationId xmlns:a16="http://schemas.microsoft.com/office/drawing/2014/main" id="{723D8E18-FEB9-5282-5BF1-54FB7D880AD3}"/>
                </a:ext>
              </a:extLst>
            </p:cNvPr>
            <p:cNvCxnSpPr>
              <a:stCxn id="7" idx="3"/>
              <a:endCxn id="9" idx="1"/>
            </p:cNvCxnSpPr>
            <p:nvPr/>
          </p:nvCxnSpPr>
          <p:spPr>
            <a:xfrm flipV="1">
              <a:off x="2351314" y="2615706"/>
              <a:ext cx="435428" cy="1136073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Kobling: vinkel 20">
              <a:extLst>
                <a:ext uri="{FF2B5EF4-FFF2-40B4-BE49-F238E27FC236}">
                  <a16:creationId xmlns:a16="http://schemas.microsoft.com/office/drawing/2014/main" id="{940A0F40-710C-1458-6545-B9B514029433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2351314" y="3751779"/>
              <a:ext cx="435428" cy="12700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Kobling: vinkel 22">
              <a:extLst>
                <a:ext uri="{FF2B5EF4-FFF2-40B4-BE49-F238E27FC236}">
                  <a16:creationId xmlns:a16="http://schemas.microsoft.com/office/drawing/2014/main" id="{3C4B3974-4DD3-D875-7F40-6529E2204B3D}"/>
                </a:ext>
              </a:extLst>
            </p:cNvPr>
            <p:cNvCxnSpPr>
              <a:stCxn id="7" idx="3"/>
              <a:endCxn id="10" idx="1"/>
            </p:cNvCxnSpPr>
            <p:nvPr/>
          </p:nvCxnSpPr>
          <p:spPr>
            <a:xfrm>
              <a:off x="2351314" y="3751779"/>
              <a:ext cx="435428" cy="1237673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3545F0E8-CB67-D20F-D1FD-782FE329533E}"/>
              </a:ext>
            </a:extLst>
          </p:cNvPr>
          <p:cNvGrpSpPr/>
          <p:nvPr/>
        </p:nvGrpSpPr>
        <p:grpSpPr>
          <a:xfrm>
            <a:off x="4702628" y="2615706"/>
            <a:ext cx="2351314" cy="2373746"/>
            <a:chOff x="4702628" y="2615706"/>
            <a:chExt cx="2351314" cy="2373746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DDBAEE0-C1DB-FF18-7C3B-035519C45601}"/>
                </a:ext>
              </a:extLst>
            </p:cNvPr>
            <p:cNvSpPr/>
            <p:nvPr/>
          </p:nvSpPr>
          <p:spPr>
            <a:xfrm>
              <a:off x="5138056" y="3299477"/>
              <a:ext cx="1915886" cy="881743"/>
            </a:xfrm>
            <a:prstGeom prst="rect">
              <a:avLst/>
            </a:prstGeom>
            <a:solidFill>
              <a:srgbClr val="17458F"/>
            </a:solidFill>
            <a:ln w="38100">
              <a:solidFill>
                <a:srgbClr val="1745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400" dirty="0">
                  <a:latin typeface="Georgia" panose="02040502050405020303" pitchFamily="18" charset="0"/>
                </a:rPr>
                <a:t>Lede</a:t>
              </a:r>
            </a:p>
          </p:txBody>
        </p:sp>
        <p:cxnSp>
          <p:nvCxnSpPr>
            <p:cNvPr id="25" name="Kobling: vinkel 24">
              <a:extLst>
                <a:ext uri="{FF2B5EF4-FFF2-40B4-BE49-F238E27FC236}">
                  <a16:creationId xmlns:a16="http://schemas.microsoft.com/office/drawing/2014/main" id="{71F4D26C-CC98-5B53-26F7-277973953DE3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4702628" y="2615706"/>
              <a:ext cx="435428" cy="1124643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Kobling: vinkel 26">
              <a:extLst>
                <a:ext uri="{FF2B5EF4-FFF2-40B4-BE49-F238E27FC236}">
                  <a16:creationId xmlns:a16="http://schemas.microsoft.com/office/drawing/2014/main" id="{8F37F97D-C320-935E-220C-4B4F76B1C32F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4702628" y="3740349"/>
              <a:ext cx="435428" cy="11430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Kobling: vinkel 29">
              <a:extLst>
                <a:ext uri="{FF2B5EF4-FFF2-40B4-BE49-F238E27FC236}">
                  <a16:creationId xmlns:a16="http://schemas.microsoft.com/office/drawing/2014/main" id="{B6BD1571-944F-B8A7-2312-B49955F97D34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 flipV="1">
              <a:off x="4702628" y="3740349"/>
              <a:ext cx="435428" cy="1249103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C8B2164A-8DD6-73D4-869F-0F455622A04F}"/>
              </a:ext>
            </a:extLst>
          </p:cNvPr>
          <p:cNvGrpSpPr/>
          <p:nvPr/>
        </p:nvGrpSpPr>
        <p:grpSpPr>
          <a:xfrm>
            <a:off x="7053942" y="2733015"/>
            <a:ext cx="2351314" cy="2119416"/>
            <a:chOff x="7053942" y="2733015"/>
            <a:chExt cx="2351314" cy="2119416"/>
          </a:xfrm>
        </p:grpSpPr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6F903CC0-D4A3-96B1-01C4-D65E1A5B98B5}"/>
                </a:ext>
              </a:extLst>
            </p:cNvPr>
            <p:cNvGrpSpPr/>
            <p:nvPr/>
          </p:nvGrpSpPr>
          <p:grpSpPr>
            <a:xfrm>
              <a:off x="7489370" y="2733015"/>
              <a:ext cx="1915886" cy="2119416"/>
              <a:chOff x="8033872" y="2733015"/>
              <a:chExt cx="1915886" cy="2119416"/>
            </a:xfrm>
            <a:solidFill>
              <a:srgbClr val="17458F"/>
            </a:solidFill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28EB7385-12A2-7262-51E9-BDF850677DCE}"/>
                  </a:ext>
                </a:extLst>
              </p:cNvPr>
              <p:cNvSpPr/>
              <p:nvPr/>
            </p:nvSpPr>
            <p:spPr>
              <a:xfrm>
                <a:off x="8033872" y="2733015"/>
                <a:ext cx="1915886" cy="881743"/>
              </a:xfrm>
              <a:prstGeom prst="rect">
                <a:avLst/>
              </a:prstGeom>
              <a:grpFill/>
              <a:ln w="38100">
                <a:solidFill>
                  <a:srgbClr val="17458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400" dirty="0">
                    <a:latin typeface="Georgia" panose="02040502050405020303" pitchFamily="18" charset="0"/>
                  </a:rPr>
                  <a:t>Regnskap</a:t>
                </a:r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AFC37390-352D-E617-3EDE-4ECB945A7616}"/>
                  </a:ext>
                </a:extLst>
              </p:cNvPr>
              <p:cNvSpPr/>
              <p:nvPr/>
            </p:nvSpPr>
            <p:spPr>
              <a:xfrm>
                <a:off x="8033872" y="3970688"/>
                <a:ext cx="1915886" cy="881743"/>
              </a:xfrm>
              <a:prstGeom prst="rect">
                <a:avLst/>
              </a:prstGeom>
              <a:grpFill/>
              <a:ln w="38100">
                <a:solidFill>
                  <a:srgbClr val="17458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2400" dirty="0">
                    <a:latin typeface="Georgia" panose="02040502050405020303" pitchFamily="18" charset="0"/>
                  </a:rPr>
                  <a:t>Årsrapport</a:t>
                </a:r>
              </a:p>
            </p:txBody>
          </p:sp>
        </p:grpSp>
        <p:cxnSp>
          <p:nvCxnSpPr>
            <p:cNvPr id="32" name="Kobling: vinkel 31">
              <a:extLst>
                <a:ext uri="{FF2B5EF4-FFF2-40B4-BE49-F238E27FC236}">
                  <a16:creationId xmlns:a16="http://schemas.microsoft.com/office/drawing/2014/main" id="{7E0678EB-2907-BE9D-F602-BF8D37B7CF83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 flipV="1">
              <a:off x="7053942" y="3173887"/>
              <a:ext cx="435428" cy="566462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Kobling: vinkel 35">
              <a:extLst>
                <a:ext uri="{FF2B5EF4-FFF2-40B4-BE49-F238E27FC236}">
                  <a16:creationId xmlns:a16="http://schemas.microsoft.com/office/drawing/2014/main" id="{75EB3AB9-0AE8-7F90-3AFD-26B98C84E6EC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7053942" y="3740349"/>
              <a:ext cx="435428" cy="671211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FD91E4AF-50F4-23DA-192E-39EBFA684EAA}"/>
              </a:ext>
            </a:extLst>
          </p:cNvPr>
          <p:cNvGrpSpPr/>
          <p:nvPr/>
        </p:nvGrpSpPr>
        <p:grpSpPr>
          <a:xfrm>
            <a:off x="9405256" y="3173887"/>
            <a:ext cx="2351314" cy="1237673"/>
            <a:chOff x="9405256" y="3173887"/>
            <a:chExt cx="2351314" cy="1237673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41CCA240-8D0F-7054-238B-30D16FA5A0AA}"/>
                </a:ext>
              </a:extLst>
            </p:cNvPr>
            <p:cNvSpPr/>
            <p:nvPr/>
          </p:nvSpPr>
          <p:spPr>
            <a:xfrm>
              <a:off x="9840684" y="3310907"/>
              <a:ext cx="1915886" cy="881743"/>
            </a:xfrm>
            <a:prstGeom prst="rect">
              <a:avLst/>
            </a:prstGeom>
            <a:solidFill>
              <a:srgbClr val="17458F"/>
            </a:solidFill>
            <a:ln w="38100">
              <a:solidFill>
                <a:srgbClr val="1745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400" dirty="0">
                  <a:latin typeface="Georgia" panose="02040502050405020303" pitchFamily="18" charset="0"/>
                </a:rPr>
                <a:t>Ferdig!</a:t>
              </a:r>
            </a:p>
          </p:txBody>
        </p:sp>
        <p:cxnSp>
          <p:nvCxnSpPr>
            <p:cNvPr id="34" name="Kobling: vinkel 33">
              <a:extLst>
                <a:ext uri="{FF2B5EF4-FFF2-40B4-BE49-F238E27FC236}">
                  <a16:creationId xmlns:a16="http://schemas.microsoft.com/office/drawing/2014/main" id="{082CDFE6-FD1C-B248-BDE1-181D40CDFF32}"/>
                </a:ext>
              </a:extLst>
            </p:cNvPr>
            <p:cNvCxnSpPr>
              <a:stCxn id="12" idx="3"/>
              <a:endCxn id="15" idx="1"/>
            </p:cNvCxnSpPr>
            <p:nvPr/>
          </p:nvCxnSpPr>
          <p:spPr>
            <a:xfrm>
              <a:off x="9405256" y="3173887"/>
              <a:ext cx="435428" cy="577892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Kobling: vinkel 37">
              <a:extLst>
                <a:ext uri="{FF2B5EF4-FFF2-40B4-BE49-F238E27FC236}">
                  <a16:creationId xmlns:a16="http://schemas.microsoft.com/office/drawing/2014/main" id="{D74CADCA-238B-BE1D-10CA-616E488C6D96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V="1">
              <a:off x="9405256" y="3751779"/>
              <a:ext cx="435428" cy="659781"/>
            </a:xfrm>
            <a:prstGeom prst="bentConnector3">
              <a:avLst/>
            </a:prstGeom>
            <a:ln w="38100">
              <a:solidFill>
                <a:srgbClr val="1745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181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AA82AD19-E7D0-4853-B499-3814214A6B7E}" vid="{F89CB2DE-9EFA-41AE-B6D3-4CC9B9AD9B1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D2305</Template>
  <TotalTime>17952</TotalTime>
  <Words>1118</Words>
  <Application>Microsoft Office PowerPoint</Application>
  <PresentationFormat>Widescreen</PresentationFormat>
  <Paragraphs>286</Paragraphs>
  <Slides>28</Slides>
  <Notes>5</Notes>
  <HiddenSlides>1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4" baseType="lpstr">
      <vt:lpstr>Aptos</vt:lpstr>
      <vt:lpstr>Arial</vt:lpstr>
      <vt:lpstr>Calibri</vt:lpstr>
      <vt:lpstr>Frutiger</vt:lpstr>
      <vt:lpstr>Georgia</vt:lpstr>
      <vt:lpstr>Office-tema</vt:lpstr>
      <vt:lpstr>Å lede en klubb</vt:lpstr>
      <vt:lpstr>Notater til foredragsholder</vt:lpstr>
      <vt:lpstr>Ledelse – der og her</vt:lpstr>
      <vt:lpstr>Verdt å huske</vt:lpstr>
      <vt:lpstr>Lover og vedtekter</vt:lpstr>
      <vt:lpstr>Årsmøte</vt:lpstr>
      <vt:lpstr>Klubbens styre</vt:lpstr>
      <vt:lpstr>Komiteer</vt:lpstr>
      <vt:lpstr>Presidentens oppgaver</vt:lpstr>
      <vt:lpstr>Å sette seg mål</vt:lpstr>
      <vt:lpstr>Rotarys Action Plan og målstruktur</vt:lpstr>
      <vt:lpstr>Prosjekter</vt:lpstr>
      <vt:lpstr>Økonomi</vt:lpstr>
      <vt:lpstr>Økonomi</vt:lpstr>
      <vt:lpstr>Rekruttering og medlemsutvikling</vt:lpstr>
      <vt:lpstr>Synlighet</vt:lpstr>
      <vt:lpstr>TRF</vt:lpstr>
      <vt:lpstr>Presidenten gjennom året</vt:lpstr>
      <vt:lpstr>Innkommende president – før 1. juli</vt:lpstr>
      <vt:lpstr>Presidentens oppgaver - etter 1. juli</vt:lpstr>
      <vt:lpstr>Etter presidentåret</vt:lpstr>
      <vt:lpstr>Lede møter – rammer, seremonier</vt:lpstr>
      <vt:lpstr>Learning Center</vt:lpstr>
      <vt:lpstr>Tips og råd</vt:lpstr>
      <vt:lpstr>Ta vare på medlemmene</vt:lpstr>
      <vt:lpstr>Å sette pris på noen</vt:lpstr>
      <vt:lpstr>Flere muligheter</vt:lpstr>
      <vt:lpstr>Sist, men ikke minst: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Notater til foredragsholder</dc:title>
  <dc:creator>Morten Mo</dc:creator>
  <cp:lastModifiedBy>Morten Mo</cp:lastModifiedBy>
  <cp:revision>11</cp:revision>
  <dcterms:created xsi:type="dcterms:W3CDTF">2024-04-22T15:08:33Z</dcterms:created>
  <dcterms:modified xsi:type="dcterms:W3CDTF">2025-03-20T13:24:26Z</dcterms:modified>
</cp:coreProperties>
</file>