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70" r:id="rId5"/>
    <p:sldId id="271" r:id="rId6"/>
    <p:sldId id="272" r:id="rId7"/>
    <p:sldId id="274" r:id="rId8"/>
    <p:sldId id="273" r:id="rId9"/>
    <p:sldId id="492" r:id="rId10"/>
    <p:sldId id="276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4994" autoAdjust="0"/>
  </p:normalViewPr>
  <p:slideViewPr>
    <p:cSldViewPr snapToGrid="0">
      <p:cViewPr varScale="1">
        <p:scale>
          <a:sx n="96" d="100"/>
          <a:sy n="96" d="100"/>
        </p:scale>
        <p:origin x="954" y="312"/>
      </p:cViewPr>
      <p:guideLst/>
    </p:cSldViewPr>
  </p:slideViewPr>
  <p:outlineViewPr>
    <p:cViewPr>
      <p:scale>
        <a:sx n="33" d="100"/>
        <a:sy n="33" d="100"/>
      </p:scale>
      <p:origin x="0" y="-8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86446-E284-4EB7-9D2F-2A669095EE2D}" type="datetimeFigureOut">
              <a:rPr lang="nb-NO" smtClean="0"/>
              <a:t>20.03.2025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22076-6D47-4978-BDCE-B209B6E5FF7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86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D66B3-A92B-F3FF-ECB6-F69BC1FBD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8" y="3322622"/>
            <a:ext cx="6529492" cy="1382398"/>
          </a:xfr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b-NO" sz="4800" b="1" kern="1200" cap="none" baseline="0" dirty="0">
                <a:solidFill>
                  <a:srgbClr val="17458F"/>
                </a:solidFill>
                <a:latin typeface="Frutiger" panose="020B0500000000000000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C75254-09F6-959F-7AEE-49AA7C295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8" y="4705019"/>
            <a:ext cx="6529492" cy="987619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b-NO" sz="2800" b="1" kern="1200" dirty="0">
                <a:solidFill>
                  <a:srgbClr val="17458F"/>
                </a:solidFill>
                <a:latin typeface="Frutiger" panose="020B0500000000000000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71AF3-864C-7EBA-F37B-26EE299B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FBB6-64BA-456B-913C-96D6AE26D482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A964D-6959-5905-48B8-9CB89C3A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B0F573-DF39-F263-79F5-6CAE326A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B017231-9ACE-C058-1690-63D10D3732E4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Bilde 12" descr="Et bilde som inneholder logo, Grafikk, skjermbilde, sirkel&#10;&#10;Automatisk generert beskrivelse">
            <a:extLst>
              <a:ext uri="{FF2B5EF4-FFF2-40B4-BE49-F238E27FC236}">
                <a16:creationId xmlns:a16="http://schemas.microsoft.com/office/drawing/2014/main" id="{B0804565-7F85-5791-2FCB-FF9C235D2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t="34654" b="30223"/>
          <a:stretch/>
        </p:blipFill>
        <p:spPr>
          <a:xfrm>
            <a:off x="1205654" y="948146"/>
            <a:ext cx="5464963" cy="2135592"/>
          </a:xfrm>
          <a:prstGeom prst="rect">
            <a:avLst/>
          </a:prstGeom>
        </p:spPr>
      </p:pic>
      <p:pic>
        <p:nvPicPr>
          <p:cNvPr id="8" name="Bilde 7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96D75F7C-5A26-3998-E571-FB6497088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868279"/>
            <a:ext cx="51206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2C2FF3-AEAA-8115-E4D2-5F4BFB5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E2663C1-AFF3-C7F7-5190-BE3D938E6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E149F7-B236-14F5-9BE6-43DCCFE2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1F64-5E9D-4FAC-A4DB-C979DDCE7D6D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46EEAF-3585-57EE-F6E4-8F9167B9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2D982B-C983-B3FA-51D6-37D3F9E1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B625D4B-FCC3-B11D-4295-4A56D9CC3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95" y="4876894"/>
            <a:ext cx="1883773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D34932C-85B4-4004-38B9-0FA544E64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C40FCD0-AC0B-80CB-1C0D-1779281A4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7B4919-CD50-A695-F73F-A0CCE2BF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35A2-18E9-4702-8FAE-C482BDFEEE27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E36B9B-827A-13F8-9D70-94F952A3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68D848-D30F-A673-A168-D9C8C1DF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7DB6D61-0DAB-6345-4A02-888EDADF2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95" y="4876894"/>
            <a:ext cx="1883773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DB5004-6287-ADF9-4FE9-864FEC89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7F6B92-9F4A-7E12-6B19-45886979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491"/>
            <a:ext cx="10515600" cy="4632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7122FD-0FC1-94FA-2B00-CD242BFF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9643-F6C4-47F2-AEA5-54165905D983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1A4D95-4B3C-E5BA-A80A-FA3B4653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267F31-F6CC-9832-D660-99A4727F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87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5B896A-858B-3D11-0217-933570BF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458F"/>
                </a:solidFill>
                <a:latin typeface="Frutiger" panose="020B0500000000000000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91E9D4-B96A-0332-72E4-7B4AFA87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7458F"/>
                </a:solidFill>
                <a:latin typeface="Frutiger" panose="020B050000000000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C842EA-19C1-1C2F-AF1F-01191492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241-817E-4577-94CE-D3FDB660E05E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E6508C-552E-815E-F34A-87318B42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9040D3-9969-6519-A5E6-14798B51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 descr="Et bilde som inneholder logo, Grafikk, Font, sirkel&#10;&#10;Automatisk generert beskrivelse">
            <a:extLst>
              <a:ext uri="{FF2B5EF4-FFF2-40B4-BE49-F238E27FC236}">
                <a16:creationId xmlns:a16="http://schemas.microsoft.com/office/drawing/2014/main" id="{7F7055DF-380A-6C2E-CF28-A4F29F6C6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35512" r="4270" b="30999"/>
          <a:stretch/>
        </p:blipFill>
        <p:spPr>
          <a:xfrm>
            <a:off x="3922751" y="459412"/>
            <a:ext cx="4346499" cy="1798013"/>
          </a:xfrm>
          <a:prstGeom prst="rect">
            <a:avLst/>
          </a:prstGeom>
        </p:spPr>
      </p:pic>
      <p:pic>
        <p:nvPicPr>
          <p:cNvPr id="8" name="Bilde 7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AC4891B3-30B1-0094-7FA3-1E1B2ECE82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60" y="1"/>
            <a:ext cx="349504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0AA61-ADD4-FF99-CDA2-2CC2CBC0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2D9762-2E02-AD5D-8494-649B044CC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0F05697-9AC7-D927-C176-0CE95768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9859"/>
            <a:ext cx="5181600" cy="4617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074DF9-1005-CFD9-359E-8817646A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DF-82D4-4DEB-8F6D-C6B7C739AA11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B722-A38E-041B-5660-BAB32B4A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E621F3-0E6E-23F4-CF02-C45C5119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710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E357B-12C9-81F0-1F9B-082E6D5A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4F60E5-2709-B198-1BAD-3F69F338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44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FBDA39-0ED1-9669-F494-5607A1CD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D7D8BE-51C5-4200-E242-16D641A03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A2C4F61-1A14-67D7-23A6-C1D628F0C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B296FAD-7251-DF60-7B62-75F8B93F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177E-648D-4097-8868-D0B4FA9C2482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04894ED-028E-772D-1FC1-6C9C22F3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681ACA1-276E-63E1-C2B7-BB3E678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4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64DA7A-4687-FE08-31E0-E3ABD9F4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utiger" panose="020B0500000000000000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A32E2D-C9EE-7F97-0DE7-6D8CD516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BE6-149E-4CFF-A368-C2B6DE3D5DF6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73AEAF-87CF-D995-A1CA-E6A99CD3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8BC02E-3B0E-EFCD-34CD-BF6DB169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188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C8FE6A0-7623-D3EC-0EFB-25C8DA7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2E6-223A-47F8-B533-E496FE3BC85B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067291-2639-3DDD-72C9-B3B57D34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ABE682-4C28-735A-6D30-E1918C6D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61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54248-96CB-B06D-4726-38FB65B0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49F2B1-B018-FD8C-55BE-740AE5F0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76AE88-BE15-F41F-FA76-10C6F4324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88D7F7-FB5F-24AF-9D1B-FB791FFA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6839-6A36-42B8-9805-65C7A22928F5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D0EFE4-8500-B17E-7717-6299D456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A4E2B9-3896-C7B7-B599-5D4D37BD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375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5689-DFA6-F2DE-9E59-472587F4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03EC21D-FFB4-4966-39BC-B1A504002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424493-75F3-1C01-8537-753EF3999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9B41AF-5C46-1F81-D8F9-C5E5234D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7010-7324-458D-83EB-E63629140807}" type="datetime1">
              <a:rPr lang="nb-NO" smtClean="0"/>
              <a:t>20.03.2025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35E265-1BD8-6256-3F22-5D5F8E4E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A2D97B-920A-809E-9999-AEEB8F14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8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0458B0A-D49E-99A5-BA11-EEEB233B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D39B8C-FEDD-5447-3009-E30EE9C8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A267D7-4F9E-D850-9B6D-E955FE6CB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EEE2B933-91FB-4D06-8EF9-96AD7EF3FEC6}" type="datetime1">
              <a:rPr lang="nb-NO" smtClean="0"/>
              <a:pPr/>
              <a:t>20.03.2025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8E140D-5D66-96EE-CB58-CA2A83CD5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B69417-AA0A-C411-1262-7AB0446B5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39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F3BD679-D26C-4551-BD89-77518733650C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555CF265-78D2-CA78-3F4F-08C9482AEE82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11" name="Group 69">
              <a:extLst>
                <a:ext uri="{FF2B5EF4-FFF2-40B4-BE49-F238E27FC236}">
                  <a16:creationId xmlns:a16="http://schemas.microsoft.com/office/drawing/2014/main" id="{746E5113-4523-FA9B-94FE-C29AC0F41CF2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14" name="Rectangle 72">
                <a:extLst>
                  <a:ext uri="{FF2B5EF4-FFF2-40B4-BE49-F238E27FC236}">
                    <a16:creationId xmlns:a16="http://schemas.microsoft.com/office/drawing/2014/main" id="{EFC119A3-6EF7-DB96-1104-13D0EFA81FC7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15" name="Rectangle 73">
                <a:extLst>
                  <a:ext uri="{FF2B5EF4-FFF2-40B4-BE49-F238E27FC236}">
                    <a16:creationId xmlns:a16="http://schemas.microsoft.com/office/drawing/2014/main" id="{13084BDC-3725-D1AE-B1E4-34AA9A1E507E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16" name="Rectangle 74">
                <a:extLst>
                  <a:ext uri="{FF2B5EF4-FFF2-40B4-BE49-F238E27FC236}">
                    <a16:creationId xmlns:a16="http://schemas.microsoft.com/office/drawing/2014/main" id="{52F2C2B4-F7FD-6DD9-1389-1A80FE435899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17" name="Rectangle 75">
                <a:extLst>
                  <a:ext uri="{FF2B5EF4-FFF2-40B4-BE49-F238E27FC236}">
                    <a16:creationId xmlns:a16="http://schemas.microsoft.com/office/drawing/2014/main" id="{023E5EF9-9282-9EF9-9712-387214CCB8BF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18" name="Rectangle 76">
                <a:extLst>
                  <a:ext uri="{FF2B5EF4-FFF2-40B4-BE49-F238E27FC236}">
                    <a16:creationId xmlns:a16="http://schemas.microsoft.com/office/drawing/2014/main" id="{D6C8C8CC-B385-063E-3622-27228A04E77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19" name="Rectangle 77">
                <a:extLst>
                  <a:ext uri="{FF2B5EF4-FFF2-40B4-BE49-F238E27FC236}">
                    <a16:creationId xmlns:a16="http://schemas.microsoft.com/office/drawing/2014/main" id="{9028ACBF-2022-2BA5-7C93-A4C98A5D1BF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20" name="Rectangle 78">
                <a:extLst>
                  <a:ext uri="{FF2B5EF4-FFF2-40B4-BE49-F238E27FC236}">
                    <a16:creationId xmlns:a16="http://schemas.microsoft.com/office/drawing/2014/main" id="{BEF4EDBC-DD69-D8B9-E08A-81FE8F8D7CB7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21" name="Rectangle 79">
                <a:extLst>
                  <a:ext uri="{FF2B5EF4-FFF2-40B4-BE49-F238E27FC236}">
                    <a16:creationId xmlns:a16="http://schemas.microsoft.com/office/drawing/2014/main" id="{6B1AB012-C4EA-8C7E-530C-E3415005F0D6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12" name="TextBox 70">
              <a:extLst>
                <a:ext uri="{FF2B5EF4-FFF2-40B4-BE49-F238E27FC236}">
                  <a16:creationId xmlns:a16="http://schemas.microsoft.com/office/drawing/2014/main" id="{29769611-8691-58EC-22C6-62D2CC9A98C2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13" name="TextBox 71">
              <a:extLst>
                <a:ext uri="{FF2B5EF4-FFF2-40B4-BE49-F238E27FC236}">
                  <a16:creationId xmlns:a16="http://schemas.microsoft.com/office/drawing/2014/main" id="{098AE0EA-6A42-3BDB-E182-2450575C0156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7" name="Bilde 6" descr="Et bilde som inneholder logo, Grafikk, Font, sirkel&#10;&#10;Automatisk generert beskrivelse">
            <a:extLst>
              <a:ext uri="{FF2B5EF4-FFF2-40B4-BE49-F238E27FC236}">
                <a16:creationId xmlns:a16="http://schemas.microsoft.com/office/drawing/2014/main" id="{A9B414BC-85DE-4C3E-1334-13EFAE5A8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35512" r="4270" b="30999"/>
          <a:stretch/>
        </p:blipFill>
        <p:spPr>
          <a:xfrm>
            <a:off x="10198728" y="6033445"/>
            <a:ext cx="1993271" cy="824555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0B2456D5-C4E3-3718-8E4C-C5B769D1CB48}"/>
              </a:ext>
            </a:extLst>
          </p:cNvPr>
          <p:cNvSpPr/>
          <p:nvPr userDrawn="1"/>
        </p:nvSpPr>
        <p:spPr>
          <a:xfrm>
            <a:off x="0" y="-88985"/>
            <a:ext cx="12192000" cy="1604963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8" name="Bilde 7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3CD4F28F-4DE0-6A7B-E671-31E0A74009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12" y="-26310"/>
            <a:ext cx="1542288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1" kern="1200" cap="none" baseline="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4B21B80-87D3-077C-3ADB-67CDBE061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Å sette seg mål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FE456D6-0DAE-4D84-EDD6-F419F09CC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RIs strategiske plan og målstruktur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3AFF6-386A-BF22-F9BA-B19E48467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Lykke til!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6D449D-4900-7142-AE98-4032519603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36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14AB841-7398-90FB-0C67-F54A75D8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3AC0C3-9984-9B1E-38F3-69E492F1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2</a:t>
            </a:fld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A37AB95F-1250-E8BB-85C0-D75098C4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9716"/>
            <a:ext cx="10515600" cy="2057246"/>
          </a:xfrm>
        </p:spPr>
        <p:txBody>
          <a:bodyPr/>
          <a:lstStyle/>
          <a:p>
            <a:r>
              <a:rPr lang="nb-NO" dirty="0"/>
              <a:t>Øke vår innflytelse</a:t>
            </a:r>
          </a:p>
          <a:p>
            <a:r>
              <a:rPr lang="nb-NO" dirty="0"/>
              <a:t>Nå ut til flere</a:t>
            </a:r>
          </a:p>
          <a:p>
            <a:r>
              <a:rPr lang="nb-NO" dirty="0"/>
              <a:t>Øke medlemmenes engasjement</a:t>
            </a:r>
          </a:p>
          <a:p>
            <a:r>
              <a:rPr lang="en-US" dirty="0" err="1"/>
              <a:t>Øke</a:t>
            </a:r>
            <a:r>
              <a:rPr lang="en-US" dirty="0"/>
              <a:t> </a:t>
            </a:r>
            <a:r>
              <a:rPr lang="en-US" dirty="0" err="1"/>
              <a:t>evnen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endring</a:t>
            </a:r>
            <a:endParaRPr lang="nb-NO" dirty="0"/>
          </a:p>
        </p:txBody>
      </p:sp>
      <p:pic>
        <p:nvPicPr>
          <p:cNvPr id="12" name="Bilde 11" descr="Et bilde som inneholder klær, kvinne, person, kunst&#10;&#10;KI-generert innhold kan være feil.">
            <a:extLst>
              <a:ext uri="{FF2B5EF4-FFF2-40B4-BE49-F238E27FC236}">
                <a16:creationId xmlns:a16="http://schemas.microsoft.com/office/drawing/2014/main" id="{02F1DA4D-FF27-1275-E62C-0E4EF2D4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924"/>
            <a:ext cx="12192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CC2EE9E-9E66-6C14-2936-011E1AC0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/>
          <a:lstStyle/>
          <a:p>
            <a:r>
              <a:rPr lang="nb-NO" dirty="0"/>
              <a:t>Øke vår </a:t>
            </a:r>
            <a:r>
              <a:rPr lang="nb-NO" dirty="0" err="1"/>
              <a:t>inflytelse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1094A8-5807-A623-87F3-161BAF8FB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/>
          <a:lstStyle/>
          <a:p>
            <a:r>
              <a:rPr lang="nb-NO" dirty="0"/>
              <a:t>Hvordan kan vi gjøre mer (varig) godt i verden – og synliggjøre dette? </a:t>
            </a:r>
          </a:p>
          <a:p>
            <a:pPr lvl="1"/>
            <a:r>
              <a:rPr lang="nb-NO" dirty="0"/>
              <a:t>Utslette polio - og bygge Rotary sitt omdømme </a:t>
            </a:r>
          </a:p>
          <a:p>
            <a:pPr lvl="1"/>
            <a:r>
              <a:rPr lang="nb-NO" dirty="0"/>
              <a:t>Fokusere på programmene og tilbudene våre </a:t>
            </a:r>
          </a:p>
          <a:p>
            <a:pPr lvl="1"/>
            <a:r>
              <a:rPr lang="nb-NO" dirty="0"/>
              <a:t>Øke evnen til å oppnå varig og målbar innflytelse </a:t>
            </a:r>
          </a:p>
          <a:p>
            <a:endParaRPr lang="en-US" dirty="0"/>
          </a:p>
        </p:txBody>
      </p:sp>
      <p:pic>
        <p:nvPicPr>
          <p:cNvPr id="8" name="Plassholder for innhold 7" descr="Et bilde som inneholder Menneskeansikt, person, klær, baby&#10;&#10;KI-generert innhold kan være feil.">
            <a:extLst>
              <a:ext uri="{FF2B5EF4-FFF2-40B4-BE49-F238E27FC236}">
                <a16:creationId xmlns:a16="http://schemas.microsoft.com/office/drawing/2014/main" id="{064917FD-4CC7-8516-DD24-1607AD0EF0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r="-2" b="31067"/>
          <a:stretch/>
        </p:blipFill>
        <p:spPr>
          <a:xfrm>
            <a:off x="6172200" y="1559859"/>
            <a:ext cx="5181600" cy="4617104"/>
          </a:xfr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96BD8B-C2B1-3D0F-4E0F-389F980B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99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09F504-813A-C942-AE6E-378BBBDE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Nå ut til flere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3F1D90-8F79-B7C7-448E-98960C71D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>
            <a:normAutofit/>
          </a:bodyPr>
          <a:lstStyle/>
          <a:p>
            <a:r>
              <a:rPr lang="nb-NO" dirty="0"/>
              <a:t>Hvordan kan vi tiltrekke oss nye medlemmer og involvere personer utenfor Rotary?</a:t>
            </a:r>
          </a:p>
          <a:p>
            <a:pPr lvl="1"/>
            <a:r>
              <a:rPr lang="nb-NO" sz="2400"/>
              <a:t>Øke medlemsmassen </a:t>
            </a:r>
          </a:p>
          <a:p>
            <a:pPr lvl="1"/>
            <a:r>
              <a:rPr lang="nb-NO" sz="2400"/>
              <a:t>Øke mangfold </a:t>
            </a:r>
          </a:p>
          <a:p>
            <a:pPr lvl="1"/>
            <a:r>
              <a:rPr lang="nb-NO" sz="2400"/>
              <a:t>Skape nye veier inn til Rotary</a:t>
            </a:r>
          </a:p>
          <a:p>
            <a:pPr lvl="1"/>
            <a:r>
              <a:rPr lang="nb-NO" sz="2400"/>
              <a:t>Gjøre Rotary mer åpent og tilgjengelig for alle </a:t>
            </a:r>
          </a:p>
          <a:p>
            <a:pPr lvl="1"/>
            <a:r>
              <a:rPr lang="nb-NO" sz="2400"/>
              <a:t>Bygge bevissthet rundt merkevaren Rotary </a:t>
            </a:r>
          </a:p>
        </p:txBody>
      </p:sp>
      <p:pic>
        <p:nvPicPr>
          <p:cNvPr id="6" name="Bilde 5" descr="Et bilde som inneholder klær, person, Menneskeansikt, smil&#10;&#10;KI-generert innhold kan være feil.">
            <a:extLst>
              <a:ext uri="{FF2B5EF4-FFF2-40B4-BE49-F238E27FC236}">
                <a16:creationId xmlns:a16="http://schemas.microsoft.com/office/drawing/2014/main" id="{325A049E-1C20-A5C8-900E-352921C1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49"/>
          <a:stretch/>
        </p:blipFill>
        <p:spPr>
          <a:xfrm>
            <a:off x="6172200" y="1559859"/>
            <a:ext cx="5181600" cy="4617104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26A93E-98E5-B523-DB10-F875F0BE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07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A2E82-AEE4-8341-A952-17D66359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Øke medlemmenes engasjement</a:t>
            </a:r>
          </a:p>
        </p:txBody>
      </p:sp>
      <p:pic>
        <p:nvPicPr>
          <p:cNvPr id="6" name="Bilde 5" descr="Et bilde som inneholder klær, person, Menneskeansikt, kunst&#10;&#10;KI-generert innhold kan være feil.">
            <a:extLst>
              <a:ext uri="{FF2B5EF4-FFF2-40B4-BE49-F238E27FC236}">
                <a16:creationId xmlns:a16="http://schemas.microsoft.com/office/drawing/2014/main" id="{6A4EAEE9-458E-1BD8-CDA9-E452F73D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 r="-2" b="14229"/>
          <a:stretch/>
        </p:blipFill>
        <p:spPr>
          <a:xfrm>
            <a:off x="838200" y="1559859"/>
            <a:ext cx="5181600" cy="4617104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E8B3B0-A823-2365-B7B5-4215C3024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9859"/>
            <a:ext cx="5181600" cy="461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Hvordan kan vi ønske alle velkommen og være verdt folks tid</a:t>
            </a:r>
          </a:p>
          <a:p>
            <a:r>
              <a:rPr lang="nb-NO" dirty="0"/>
              <a:t>Øke medlemsmassen </a:t>
            </a:r>
          </a:p>
          <a:p>
            <a:r>
              <a:rPr lang="nb-NO" dirty="0"/>
              <a:t>Øke mangfold </a:t>
            </a:r>
          </a:p>
          <a:p>
            <a:r>
              <a:rPr lang="nb-NO" dirty="0"/>
              <a:t>Skape nye veier inn til Rotary </a:t>
            </a:r>
          </a:p>
          <a:p>
            <a:r>
              <a:rPr lang="nb-NO" dirty="0"/>
              <a:t>Gjøre Rotary mer åpent og tilgjengelig for alle </a:t>
            </a:r>
          </a:p>
          <a:p>
            <a:r>
              <a:rPr lang="nb-NO" dirty="0"/>
              <a:t>Bygge bevissthet rundt merkevaren Rotary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9300002-2F91-D8FC-559C-CD7D87BB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06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FF55B9-32FB-CC7B-E4D7-C1892F37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Øke</a:t>
            </a:r>
            <a:r>
              <a:rPr lang="en-US" dirty="0"/>
              <a:t> </a:t>
            </a:r>
            <a:r>
              <a:rPr lang="en-US" dirty="0" err="1"/>
              <a:t>evnen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endring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071828-13A2-2ACA-EFD9-6609884D7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>
            <a:normAutofit/>
          </a:bodyPr>
          <a:lstStyle/>
          <a:p>
            <a:r>
              <a:rPr lang="nb-NO"/>
              <a:t>Hvordan kan vi gjøre Rotary relevant i en verden i stadig endring? </a:t>
            </a:r>
          </a:p>
          <a:p>
            <a:pPr lvl="1"/>
            <a:r>
              <a:rPr lang="nb-NO" sz="2400"/>
              <a:t>Skape en innovasjonskultur</a:t>
            </a:r>
          </a:p>
          <a:p>
            <a:pPr lvl="1"/>
            <a:r>
              <a:rPr lang="nb-NO" sz="2400"/>
              <a:t>Prøve ut nye ideer</a:t>
            </a:r>
          </a:p>
          <a:p>
            <a:pPr lvl="1"/>
            <a:r>
              <a:rPr lang="nb-NO" sz="2400"/>
              <a:t>Involvere flere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C66F59-2AC5-2958-FAD4-D5F218B9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5"/>
          <a:stretch/>
        </p:blipFill>
        <p:spPr>
          <a:xfrm>
            <a:off x="6172200" y="1559859"/>
            <a:ext cx="5181600" cy="4617104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D5286B-CE29-C815-1C7F-DA85952E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98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FA71F6-FDDB-38F3-C727-052774CD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en-US" dirty="0"/>
              <a:t>My Rotary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3505C9-8475-7ABF-AA92-00017D3CD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491"/>
            <a:ext cx="10515600" cy="4632472"/>
          </a:xfrm>
        </p:spPr>
        <p:txBody>
          <a:bodyPr/>
          <a:lstStyle/>
          <a:p>
            <a:r>
              <a:rPr lang="en-US" dirty="0"/>
              <a:t>Club Central – Goal Centre</a:t>
            </a:r>
            <a:endParaRPr lang="nb-NO" noProof="0" dirty="0"/>
          </a:p>
          <a:p>
            <a:pPr lvl="1"/>
            <a:r>
              <a:rPr lang="nb-NO" noProof="0" dirty="0"/>
              <a:t>Tekst på engelsk</a:t>
            </a:r>
          </a:p>
          <a:p>
            <a:pPr lvl="1"/>
            <a:r>
              <a:rPr lang="nb-NO" noProof="0" dirty="0"/>
              <a:t>Norsk oversettelse i håndboka</a:t>
            </a:r>
          </a:p>
          <a:p>
            <a:r>
              <a:rPr lang="nb-NO" dirty="0"/>
              <a:t>Praktisk veiledning i styreseminar</a:t>
            </a:r>
          </a:p>
          <a:p>
            <a:r>
              <a:rPr lang="nb-NO" dirty="0"/>
              <a:t>Service Project Centre</a:t>
            </a:r>
          </a:p>
          <a:p>
            <a:pPr lvl="1"/>
            <a:r>
              <a:rPr lang="nb-NO" dirty="0"/>
              <a:t>Nytt verktøy for samfunnsprosjekter</a:t>
            </a:r>
          </a:p>
          <a:p>
            <a:pPr lvl="1"/>
            <a:r>
              <a:rPr lang="nb-NO" dirty="0"/>
              <a:t>Registrere fullførte prosjekter!</a:t>
            </a:r>
          </a:p>
          <a:p>
            <a:r>
              <a:rPr lang="nb-NO" noProof="0" dirty="0"/>
              <a:t>Etterslep</a:t>
            </a:r>
          </a:p>
          <a:p>
            <a:pPr lvl="1"/>
            <a:r>
              <a:rPr lang="nb-NO" dirty="0"/>
              <a:t>Noen mål er allerede bestemt</a:t>
            </a:r>
          </a:p>
          <a:p>
            <a:pPr lvl="1"/>
            <a:r>
              <a:rPr lang="nb-NO" noProof="0" dirty="0"/>
              <a:t>Noen mål vil først bli oppfylt senere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82B631A-B3D9-1BBE-FD78-87052A03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12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400E914B-49A2-1B79-6C56-0B73BF06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råd om målsettinger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13A4C52-ED02-0D2A-EDF6-4A0609AB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Målstrukturen er omfattende</a:t>
            </a:r>
          </a:p>
          <a:p>
            <a:r>
              <a:rPr lang="nb-NO" dirty="0"/>
              <a:t>Deler er kulturelt betinget</a:t>
            </a:r>
          </a:p>
          <a:p>
            <a:pPr lvl="1"/>
            <a:r>
              <a:rPr lang="nb-NO" dirty="0"/>
              <a:t>F.eks. donasjoner</a:t>
            </a:r>
          </a:p>
          <a:p>
            <a:r>
              <a:rPr lang="nb-NO" dirty="0"/>
              <a:t>Lett å gape over for mye</a:t>
            </a:r>
          </a:p>
          <a:p>
            <a:r>
              <a:rPr lang="nb-NO" dirty="0"/>
              <a:t>Ingen kommer lenger enn sin egen ambisjon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855688-CE30-4636-829E-C5F8336B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173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B8ED5D-6F29-7C31-EDF7-F8D1D67E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Minste forventning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5AEBAF-3C6F-FE99-D70B-F60BF774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Nå ut til flere</a:t>
            </a:r>
          </a:p>
          <a:p>
            <a:pPr lvl="1"/>
            <a:r>
              <a:rPr lang="nb-NO" dirty="0"/>
              <a:t>Hvor mange medlemmer skal klubben ha?</a:t>
            </a:r>
          </a:p>
          <a:p>
            <a:pPr lvl="1"/>
            <a:r>
              <a:rPr lang="nb-NO" dirty="0"/>
              <a:t>Hvor mange RYLA-deltakere skal klubben være sponsor for i Rotaryåret?</a:t>
            </a:r>
          </a:p>
          <a:p>
            <a:r>
              <a:rPr lang="nb-NO" sz="2400" dirty="0"/>
              <a:t>Øke medlemmenes engasjement</a:t>
            </a:r>
          </a:p>
          <a:p>
            <a:pPr lvl="1"/>
            <a:r>
              <a:rPr lang="nb-NO" sz="2000" dirty="0"/>
              <a:t>Hvor mange deltakere i tjenesteaktiviteter?</a:t>
            </a:r>
          </a:p>
          <a:p>
            <a:pPr lvl="1"/>
            <a:r>
              <a:rPr lang="nb-NO" sz="2000" dirty="0"/>
              <a:t>Hvor mange deltakere på distriktskonferansen?</a:t>
            </a:r>
          </a:p>
          <a:p>
            <a:pPr lvl="1"/>
            <a:r>
              <a:rPr lang="nb-NO" sz="2000" dirty="0"/>
              <a:t>Hvor mange deltakere på kurs for å forberede seg til lederrollen?</a:t>
            </a:r>
          </a:p>
          <a:p>
            <a:pPr lvl="1"/>
            <a:r>
              <a:rPr lang="nb-NO" sz="2000" dirty="0"/>
              <a:t>Hvor mye penger skal klubben og medlemmene gi til </a:t>
            </a:r>
            <a:r>
              <a:rPr lang="nb-NO" sz="2000" dirty="0" err="1"/>
              <a:t>Annual</a:t>
            </a:r>
            <a:r>
              <a:rPr lang="nb-NO" sz="2000" dirty="0"/>
              <a:t> Fund?</a:t>
            </a:r>
          </a:p>
          <a:p>
            <a:r>
              <a:rPr lang="nb-NO" dirty="0"/>
              <a:t>Øke vår innflytelse</a:t>
            </a:r>
          </a:p>
          <a:p>
            <a:pPr lvl="1"/>
            <a:r>
              <a:rPr lang="nb-NO" dirty="0"/>
              <a:t>Hvor mange prosjekter skal klubben gjennomføre?</a:t>
            </a:r>
          </a:p>
          <a:p>
            <a:pPr lvl="1"/>
            <a:r>
              <a:rPr lang="nb-NO" dirty="0"/>
              <a:t>Hvor mange utvekslingsstudenter skal klubben være vertskap for ?</a:t>
            </a:r>
          </a:p>
          <a:p>
            <a:pPr lvl="1"/>
            <a:r>
              <a:rPr lang="nb-NO" dirty="0"/>
              <a:t>Hvor mange utgående utvekslingsstudenter skal klubben være sponsor for?</a:t>
            </a:r>
          </a:p>
          <a:p>
            <a:r>
              <a:rPr lang="nb-NO" dirty="0"/>
              <a:t>Øke evnen til endring</a:t>
            </a:r>
          </a:p>
          <a:p>
            <a:pPr lvl="1"/>
            <a:r>
              <a:rPr lang="nb-NO" dirty="0"/>
              <a:t>Bruker klubben oppdaterte Rotary-logoer og -materiell og fremstår medlemmene som handlekraftige Rotarianere?</a:t>
            </a:r>
          </a:p>
          <a:p>
            <a:pPr lvl="1"/>
            <a:r>
              <a:rPr lang="nb-NO" dirty="0"/>
              <a:t>Hvor mange ganger i måneden skal klubbens nettside og sosiale media oppdateres?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AAF83A1-FD79-0E8E-2227-2F90D2C4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007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432CBF3-D0F0-47F1-B244-8639C7BAEEE1}" vid="{904AE09D-7CBB-496F-884F-713CC62A55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D2305 2025-26</Template>
  <TotalTime>250</TotalTime>
  <Words>373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Frutiger</vt:lpstr>
      <vt:lpstr>Georgia</vt:lpstr>
      <vt:lpstr>Office-tema</vt:lpstr>
      <vt:lpstr>Å sette seg mål </vt:lpstr>
      <vt:lpstr>PowerPoint-presentasjon</vt:lpstr>
      <vt:lpstr>Øke vår inflytelse</vt:lpstr>
      <vt:lpstr>Nå ut til flere</vt:lpstr>
      <vt:lpstr>Øke medlemmenes engasjement</vt:lpstr>
      <vt:lpstr>Øke evnen til endring</vt:lpstr>
      <vt:lpstr>My Rotary</vt:lpstr>
      <vt:lpstr>Noen råd om målsettinger</vt:lpstr>
      <vt:lpstr>Minste forventning</vt:lpstr>
      <vt:lpstr>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Morten Mo</dc:creator>
  <cp:lastModifiedBy>Morten Mo</cp:lastModifiedBy>
  <cp:revision>2</cp:revision>
  <dcterms:created xsi:type="dcterms:W3CDTF">2025-03-19T13:51:50Z</dcterms:created>
  <dcterms:modified xsi:type="dcterms:W3CDTF">2025-03-20T13:26:56Z</dcterms:modified>
</cp:coreProperties>
</file>